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8" r:id="rId4"/>
    <p:sldId id="257" r:id="rId5"/>
    <p:sldId id="269" r:id="rId6"/>
    <p:sldId id="266" r:id="rId7"/>
    <p:sldId id="271" r:id="rId8"/>
    <p:sldId id="272" r:id="rId9"/>
    <p:sldId id="259" r:id="rId10"/>
    <p:sldId id="273" r:id="rId11"/>
    <p:sldId id="262" r:id="rId12"/>
    <p:sldId id="274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C7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24"/>
    <p:restoredTop sz="94617"/>
  </p:normalViewPr>
  <p:slideViewPr>
    <p:cSldViewPr showGuides="1">
      <p:cViewPr varScale="1">
        <p:scale>
          <a:sx n="84" d="100"/>
          <a:sy n="84" d="100"/>
        </p:scale>
        <p:origin x="6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E004-7EE9-1C42-B26D-59D7487AA8CF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900C-60FE-F74A-AD4D-C7EAF5857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D900C-60FE-F74A-AD4D-C7EAF5857C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B109-9C8D-E846-A6A3-C5B96EE73BF0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20BFB-6A02-514C-B85F-B1918F6AE2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08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6907-4828-8140-B449-41C74E04D4FF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2199C-0E20-5C44-AAF9-791D36F68E1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76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2DC9-F713-FE40-A73F-F0627E5D908C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2D42-C769-F54D-808B-E36B0407C5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6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D9A0-8775-B14A-8A93-2BCC0E5708C4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3B0D2-8296-9547-BAF3-9C1968CD9DE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10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FD23-3301-6E42-A682-30F33A626C38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8597-448F-A741-821C-40A089AC8D3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8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87E5-CD9E-1F46-BCCA-955E79F434D9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6983C-1ACE-B94D-8BFC-453ED4D3360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24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F81C-399E-3049-B081-041A36468E75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FC016-99FE-9240-8527-1684A73988B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62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D3D3-2AA9-B24E-96DB-4ED6E9C7C458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DA4D-859F-204A-8E1D-0F3236C9400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99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1A68-0EC3-DF42-85FB-5C0506C7774D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DCA46-39D7-7549-80B8-E1A9640CBAE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CC73-8009-6847-842B-898DBE615446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140F-F633-8749-9A0F-7405F232956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71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C771-ACD1-8845-B723-2CDDB538C305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1871D-EF7D-7342-A7C7-EA5A2098CA3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37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45CC-9B99-6E4F-83A9-EEBEFE4D5B67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D0FA8-4919-3E41-BD00-6EA644AF0FC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5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DE21-BDF0-834D-A368-B9D2C0AC07C8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CC145-5C8A-3A4C-ACDB-DF1FEADD077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2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EB25-8C54-1942-B9C1-9013E2B73773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02764-C194-E944-AAEA-490343B475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92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4B48-2767-8149-B5E1-DB3795AFA92F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43C0C-C05F-AD44-BEBE-6E21884E0D4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295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8202-01F7-D049-B88E-5CBC4445E8D6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2A006-BEC1-2741-8758-F1E3BDFB98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34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A634-E9A7-6143-9A86-97A2FA9509C8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79CAB-2D5E-B243-9903-FCEB00AEFF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28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2F0C-CD4A-384C-A3E6-FC7FA33F8921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B515-6D08-9F4B-BF99-F70DE8F0812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36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84D7-9C66-7148-9545-A7FC343D96E2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FCECE-59D8-124D-BC4B-8A2DA5F8ED9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5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0EB7-7308-4F48-A567-09C7C11E368A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FBBB-6DF4-4C42-9AC6-8605365EF0F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8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C02C-779D-0E47-83D7-F20A98BE4D55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8632F-389C-444F-ADF0-D9EBD8B8C4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8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58BE-ADA1-2D41-BBA1-1B3F37907152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7562-B5A4-2C4C-A628-29827D86F6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809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C4E6-9FF5-CB47-8A4B-0E212C21CF71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AC21-E834-E24E-8E69-0E7BD0DE6E9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32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CD1F-FE57-964C-BEDD-E8A62C3B6E41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D3420-D818-4344-836C-290016868BC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00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4BD1-5CF8-1342-93F3-A7378A90FD70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FE000-24BE-5646-84B8-D3CEF259242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702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3A9D-6EEE-2A44-9FCC-F8C07F849DF1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87B6-4155-104C-B384-6F8A77CE78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22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2FAB-ABB3-634F-B992-30D52C7A1904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E79D-4589-C446-A885-956BB09E14C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B85B-2F90-F140-B743-20D5DF9E09FF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24CE-4304-2942-A090-85199CC7D02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59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AC1A-23B2-9547-B4E8-41707F693C1B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4CD5-26DC-D148-AE7E-4E1CAC2AC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2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8E17-347D-454C-BAFF-22CA439C25B3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1BDF-29D4-7F41-A6DE-5798C1376BE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83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B8CE-3DC3-C845-BF5C-47E40AE89C79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1F27-AED5-B44F-8176-5FCD1AC61E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4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D0F6-34ED-0F45-92DD-205B5017EB8B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5746-2400-3D4E-B1E4-DEC49DF472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2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BA96-C512-B74F-914F-3B9278A8024B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E5958-B163-BB43-9ED8-E6FD6BDEBD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57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00B42-89DC-A641-9772-0FA2F8B11127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D7F7B4C-35E9-7540-BB5A-C79E9C88BE3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3BFC86-E13A-6F44-86B2-631D7C6E2007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55F23C-D6B3-FB44-8481-09294D0ECC1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F33CBE-0274-564C-A8E8-97AB03D1514D}" type="datetimeFigureOut">
              <a:rPr lang="en-US"/>
              <a:pPr>
                <a:defRPr/>
              </a:pPr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A1BFA21-10A8-0949-BAB4-06CCB65CE02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0403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11673" r="9729" b="34879"/>
          <a:stretch/>
        </p:blipFill>
        <p:spPr>
          <a:xfrm>
            <a:off x="3733800" y="0"/>
            <a:ext cx="5181600" cy="808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81700"/>
            <a:ext cx="86106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s-IS" sz="3200" b="1" dirty="0" smtClean="0">
                <a:solidFill>
                  <a:schemeClr val="bg1"/>
                </a:solidFill>
              </a:rPr>
              <a:t>. . . to give his/her heart to the Lord,</a:t>
            </a:r>
            <a:endParaRPr lang="is-IS" sz="3200" b="1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is-IS" sz="3200" b="1" dirty="0" smtClean="0">
                <a:solidFill>
                  <a:schemeClr val="bg1"/>
                </a:solidFill>
              </a:rPr>
              <a:t>. . . to respect your authority,</a:t>
            </a:r>
          </a:p>
          <a:p>
            <a:pPr>
              <a:spcAft>
                <a:spcPts val="1800"/>
              </a:spcAft>
            </a:pPr>
            <a:r>
              <a:rPr lang="is-IS" sz="3200" b="1" dirty="0" smtClean="0">
                <a:solidFill>
                  <a:schemeClr val="bg1"/>
                </a:solidFill>
              </a:rPr>
              <a:t>. . . to exercise self-control,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. . . to be kind and considerate,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. . . to confess wrongs / sins,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. . . to be helpful around the house,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. . . to become servants of others,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. . . to accept there is no profit in disobedience.</a:t>
            </a:r>
          </a:p>
        </p:txBody>
      </p:sp>
    </p:spTree>
    <p:extLst>
      <p:ext uri="{BB962C8B-B14F-4D97-AF65-F5344CB8AC3E}">
        <p14:creationId xmlns:p14="http://schemas.microsoft.com/office/powerpoint/2010/main" val="15213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4166"/>
          <a:stretch/>
        </p:blipFill>
        <p:spPr>
          <a:xfrm>
            <a:off x="1295400" y="67056"/>
            <a:ext cx="65532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828800"/>
            <a:ext cx="7772400" cy="1569660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rod and rebuke give wisdom, but </a:t>
            </a:r>
            <a:r>
              <a:rPr lang="en-US" sz="3200" b="1" u="sng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child left to himself brings shame to his mother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(Proverbs 29:15).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91" y="4343400"/>
            <a:ext cx="7913018" cy="1569660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 wise son makes a glad father, </a:t>
            </a:r>
            <a:r>
              <a:rPr lang="en-US" sz="3200" b="1" u="sng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 a foolish son is the grief of his mother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(Proverbs 10:1).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12376" r="6292" b="31931"/>
          <a:stretch/>
        </p:blipFill>
        <p:spPr>
          <a:xfrm>
            <a:off x="5029200" y="0"/>
            <a:ext cx="4038600" cy="6858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48894"/>
            <a:ext cx="4826757" cy="5693866"/>
          </a:xfrm>
          <a:prstGeom prst="rect">
            <a:avLst/>
          </a:prstGeom>
          <a:solidFill>
            <a:srgbClr val="FFFFFF">
              <a:alpha val="60392"/>
            </a:srgbClr>
          </a:solidFill>
          <a:ln>
            <a:noFill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>
                <a:latin typeface="Arial" charset="0"/>
                <a:cs typeface="Arial" charset="0"/>
              </a:rPr>
              <a:t>“Children, obey your parents in the Lord, for this is right. </a:t>
            </a:r>
            <a:r>
              <a:rPr lang="en-US" altLang="en-US" sz="2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>
                <a:latin typeface="Arial" charset="0"/>
                <a:cs typeface="Arial" charset="0"/>
              </a:rPr>
              <a:t>Honor your father and mother, which is the first commandment with promise: </a:t>
            </a:r>
            <a:r>
              <a:rPr lang="en-US" altLang="en-US" sz="2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r>
              <a:rPr lang="en-US" alt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>
                <a:latin typeface="Arial" charset="0"/>
                <a:cs typeface="Arial" charset="0"/>
              </a:rPr>
              <a:t>that it may be well with you and you may live long on the earth. </a:t>
            </a:r>
            <a:r>
              <a:rPr lang="en-US" altLang="en-US" sz="2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r>
              <a:rPr lang="en-US" alt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>
                <a:latin typeface="Arial" charset="0"/>
                <a:cs typeface="Arial" charset="0"/>
              </a:rPr>
              <a:t>And you, fathers, do not provoke your children to wrath, but bring them up in the training and admonition of the Lord.”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828800"/>
            <a:ext cx="533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51816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828800"/>
            <a:ext cx="7620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4038600"/>
            <a:ext cx="838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20325969">
            <a:off x="1385888" y="2438400"/>
            <a:ext cx="990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752600"/>
            <a:ext cx="58912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“Through wisdom a house is built, and by understanding it is established; by knowledge the rooms are filled with all precious and pleasant riches” (Proverbs 24:3-4).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3700463"/>
            <a:ext cx="58912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“Behold, children are a heritage from the LORD, the fruit of the womb is a reward. Like arrows in the hand of a warrior, so are the children of one's youth” (Psalm 127:3-4).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3082" y="1858780"/>
            <a:ext cx="25458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John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9400" y="2967335"/>
            <a:ext cx="35573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Ephesians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8105" y="4191000"/>
            <a:ext cx="29116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Luke 2:52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762125"/>
            <a:ext cx="36957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8593" y="-8930"/>
            <a:ext cx="832683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Succeed, Parents must “train”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144000" cy="110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0"/>
            <a:ext cx="8686800" cy="3970318"/>
          </a:xfrm>
          <a:prstGeom prst="rect">
            <a:avLst/>
          </a:prstGeom>
          <a:solidFill>
            <a:srgbClr val="FFFFFF">
              <a:alpha val="60392"/>
            </a:srgbClr>
          </a:solidFill>
          <a:ln w="57150">
            <a:solidFill>
              <a:srgbClr val="012C73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What is the goal of your parenting?</a:t>
            </a:r>
          </a:p>
          <a:p>
            <a:endParaRPr lang="en-US" sz="2800" b="1" dirty="0"/>
          </a:p>
          <a:p>
            <a:r>
              <a:rPr lang="en-US" sz="2800" b="1" dirty="0" smtClean="0"/>
              <a:t>What do you wish to accomplish as a parent?</a:t>
            </a:r>
          </a:p>
          <a:p>
            <a:endParaRPr lang="en-US" sz="2800" b="1" dirty="0"/>
          </a:p>
          <a:p>
            <a:r>
              <a:rPr lang="en-US" sz="2800" b="1" dirty="0" smtClean="0"/>
              <a:t>What do you want your child to be 5-years from now?</a:t>
            </a:r>
          </a:p>
          <a:p>
            <a:endParaRPr lang="en-US" sz="2800" b="1" dirty="0"/>
          </a:p>
          <a:p>
            <a:r>
              <a:rPr lang="en-US" sz="2800" b="1" dirty="0" smtClean="0"/>
              <a:t>What kind of adult do you expect your child to become?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1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144000" cy="110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8458200" cy="3970318"/>
          </a:xfrm>
          <a:prstGeom prst="rect">
            <a:avLst/>
          </a:prstGeom>
          <a:solidFill>
            <a:srgbClr val="FFFFFF">
              <a:alpha val="60392"/>
            </a:srgbClr>
          </a:solidFill>
          <a:ln w="57150">
            <a:solidFill>
              <a:srgbClr val="012C73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0" y="1865801"/>
            <a:ext cx="1981200" cy="14856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56" y="1870563"/>
            <a:ext cx="2085939" cy="14809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1" y="1865802"/>
            <a:ext cx="1985469" cy="1485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6842" b="-4"/>
          <a:stretch/>
        </p:blipFill>
        <p:spPr bwMode="auto">
          <a:xfrm>
            <a:off x="614606" y="3731418"/>
            <a:ext cx="2534228" cy="152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0"/>
          <a:stretch/>
        </p:blipFill>
        <p:spPr bwMode="auto">
          <a:xfrm>
            <a:off x="3581400" y="3693776"/>
            <a:ext cx="2090148" cy="152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31" y="3650896"/>
            <a:ext cx="2350860" cy="156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066800" y="1752600"/>
            <a:ext cx="1295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ular Callout 14"/>
          <p:cNvSpPr/>
          <p:nvPr/>
        </p:nvSpPr>
        <p:spPr>
          <a:xfrm>
            <a:off x="4572000" y="152400"/>
            <a:ext cx="4343400" cy="6019800"/>
          </a:xfrm>
          <a:prstGeom prst="wedgeRectCallout">
            <a:avLst>
              <a:gd name="adj1" fmla="val -102099"/>
              <a:gd name="adj2" fmla="val -23144"/>
            </a:avLst>
          </a:prstGeom>
          <a:solidFill>
            <a:srgbClr val="FFFFFF">
              <a:alpha val="6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chanak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(literally: “To put into the mouth”).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Means: “to instruct </a:t>
            </a:r>
            <a:r>
              <a:rPr lang="en-US" sz="2400" b="1" u="sng" dirty="0">
                <a:solidFill>
                  <a:schemeClr val="tx1"/>
                </a:solidFill>
              </a:rPr>
              <a:t>so as to make</a:t>
            </a:r>
            <a:r>
              <a:rPr lang="en-US" sz="2400" b="1" dirty="0">
                <a:solidFill>
                  <a:schemeClr val="tx1"/>
                </a:solidFill>
              </a:rPr>
              <a:t> proficient or qualified.”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Genesis 14:14, </a:t>
            </a:r>
            <a:r>
              <a:rPr lang="en-US" sz="2400" b="1" i="1" dirty="0">
                <a:solidFill>
                  <a:schemeClr val="tx1"/>
                </a:solidFill>
              </a:rPr>
              <a:t>“Now when Abram heard that his brother was taken captive, he armed his three hundred and eighteen </a:t>
            </a:r>
            <a:r>
              <a:rPr lang="en-US" sz="2400" b="1" i="1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trained</a:t>
            </a: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servants who were born in his own house, and went in pursuit as far as Dan.”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tx1"/>
                </a:solidFill>
              </a:rPr>
              <a:t>catechize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/>
              <a:t>Training children is not just . . .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371600"/>
            <a:ext cx="449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Telling Them</a:t>
            </a:r>
          </a:p>
          <a:p>
            <a:pPr marL="342900" indent="-342900">
              <a:buFont typeface="+mj-lt"/>
              <a:buAutoNum type="arabicPeriod"/>
            </a:pPr>
            <a:endParaRPr lang="en-US" sz="4400" b="1" dirty="0"/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Teaching Them</a:t>
            </a:r>
          </a:p>
          <a:p>
            <a:pPr marL="342900" indent="-342900">
              <a:buFont typeface="+mj-lt"/>
              <a:buAutoNum type="arabicPeriod"/>
            </a:pPr>
            <a:endParaRPr lang="en-US" sz="4400" b="1" dirty="0"/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Showing Them</a:t>
            </a:r>
          </a:p>
          <a:p>
            <a:pPr marL="342900" indent="-342900">
              <a:buFont typeface="+mj-lt"/>
              <a:buAutoNum type="arabicPeriod"/>
            </a:pPr>
            <a:endParaRPr lang="en-US" sz="4400" b="1" dirty="0"/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Raising Them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880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-3175"/>
            <a:ext cx="9144000" cy="4035425"/>
            <a:chOff x="0" y="-3748"/>
            <a:chExt cx="9144001" cy="4036694"/>
          </a:xfrm>
        </p:grpSpPr>
        <p:sp>
          <p:nvSpPr>
            <p:cNvPr id="6" name="Rectangle 5"/>
            <p:cNvSpPr/>
            <p:nvPr/>
          </p:nvSpPr>
          <p:spPr>
            <a:xfrm>
              <a:off x="0" y="-3748"/>
              <a:ext cx="2286000" cy="4036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62801" y="-572"/>
              <a:ext cx="1981200" cy="4033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26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073" y="-3748"/>
              <a:ext cx="5567854" cy="403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-4763"/>
            <a:ext cx="9144000" cy="4037013"/>
            <a:chOff x="0" y="-4998"/>
            <a:chExt cx="9144001" cy="4037944"/>
          </a:xfrm>
        </p:grpSpPr>
        <p:sp>
          <p:nvSpPr>
            <p:cNvPr id="11" name="Rectangle 10"/>
            <p:cNvSpPr/>
            <p:nvPr/>
          </p:nvSpPr>
          <p:spPr>
            <a:xfrm>
              <a:off x="0" y="-3410"/>
              <a:ext cx="2286000" cy="4036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62801" y="-234"/>
              <a:ext cx="1981200" cy="403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58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026" y="-4998"/>
              <a:ext cx="5380974" cy="40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0" y="-3175"/>
            <a:ext cx="9144000" cy="4049713"/>
            <a:chOff x="0" y="-3748"/>
            <a:chExt cx="9144001" cy="4050456"/>
          </a:xfrm>
        </p:grpSpPr>
        <p:sp>
          <p:nvSpPr>
            <p:cNvPr id="16" name="Rectangle 15"/>
            <p:cNvSpPr/>
            <p:nvPr/>
          </p:nvSpPr>
          <p:spPr>
            <a:xfrm>
              <a:off x="0" y="-3748"/>
              <a:ext cx="2286000" cy="4036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1" y="-572"/>
              <a:ext cx="1981200" cy="4032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55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445" y="0"/>
              <a:ext cx="5672955" cy="404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-3175"/>
            <a:ext cx="9144000" cy="4052888"/>
            <a:chOff x="0" y="-3748"/>
            <a:chExt cx="9144000" cy="4053354"/>
          </a:xfrm>
        </p:grpSpPr>
        <p:sp>
          <p:nvSpPr>
            <p:cNvPr id="20" name="Rectangle 19"/>
            <p:cNvSpPr/>
            <p:nvPr/>
          </p:nvSpPr>
          <p:spPr>
            <a:xfrm>
              <a:off x="0" y="-3748"/>
              <a:ext cx="2286000" cy="403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-573"/>
              <a:ext cx="2362200" cy="4034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5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908" y="-3748"/>
              <a:ext cx="5066692" cy="405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-4763"/>
            <a:ext cx="9144000" cy="4038601"/>
            <a:chOff x="0" y="-4763"/>
            <a:chExt cx="9144000" cy="403860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0" y="-3175"/>
              <a:ext cx="2286000" cy="4037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781800" y="0"/>
              <a:ext cx="2362200" cy="4033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49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066" y="-4763"/>
              <a:ext cx="6075934" cy="403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411</Words>
  <Application>Microsoft Macintosh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41</cp:revision>
  <dcterms:created xsi:type="dcterms:W3CDTF">2012-04-03T16:45:33Z</dcterms:created>
  <dcterms:modified xsi:type="dcterms:W3CDTF">2019-01-26T22:31:13Z</dcterms:modified>
</cp:coreProperties>
</file>