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6" r:id="rId3"/>
    <p:sldId id="258" r:id="rId4"/>
    <p:sldId id="259" r:id="rId5"/>
    <p:sldId id="260" r:id="rId6"/>
    <p:sldId id="261" r:id="rId7"/>
    <p:sldId id="262" r:id="rId8"/>
  </p:sldIdLst>
  <p:sldSz cx="9144000" cy="6858000" type="screen4x3"/>
  <p:notesSz cx="6858000" cy="9144000"/>
  <p:embeddedFontLs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4FE8DD-9EE6-44F5-A750-37E58D00A336}"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1163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FE8DD-9EE6-44F5-A750-37E58D00A336}"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111132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FE8DD-9EE6-44F5-A750-37E58D00A336}"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317765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FE8DD-9EE6-44F5-A750-37E58D00A336}"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400458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4FE8DD-9EE6-44F5-A750-37E58D00A336}"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225188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4FE8DD-9EE6-44F5-A750-37E58D00A336}"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292616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4FE8DD-9EE6-44F5-A750-37E58D00A336}" type="datetimeFigureOut">
              <a:rPr lang="en-US" smtClean="0"/>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295798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4FE8DD-9EE6-44F5-A750-37E58D00A336}" type="datetimeFigureOut">
              <a:rPr lang="en-US" smtClean="0"/>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398481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FE8DD-9EE6-44F5-A750-37E58D00A336}" type="datetimeFigureOut">
              <a:rPr lang="en-US" smtClean="0"/>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74919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4FE8DD-9EE6-44F5-A750-37E58D00A336}"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401521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4FE8DD-9EE6-44F5-A750-37E58D00A336}"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C6B90-FC3E-4466-B167-110BDE246776}" type="slidenum">
              <a:rPr lang="en-US" smtClean="0"/>
              <a:t>‹#›</a:t>
            </a:fld>
            <a:endParaRPr lang="en-US"/>
          </a:p>
        </p:txBody>
      </p:sp>
    </p:spTree>
    <p:extLst>
      <p:ext uri="{BB962C8B-B14F-4D97-AF65-F5344CB8AC3E}">
        <p14:creationId xmlns:p14="http://schemas.microsoft.com/office/powerpoint/2010/main" val="327941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FE8DD-9EE6-44F5-A750-37E58D00A336}" type="datetimeFigureOut">
              <a:rPr lang="en-US" smtClean="0"/>
              <a:t>11/3/2018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6B90-FC3E-4466-B167-110BDE246776}" type="slidenum">
              <a:rPr lang="en-US" smtClean="0"/>
              <a:t>‹#›</a:t>
            </a:fld>
            <a:endParaRPr lang="en-US"/>
          </a:p>
        </p:txBody>
      </p:sp>
    </p:spTree>
    <p:extLst>
      <p:ext uri="{BB962C8B-B14F-4D97-AF65-F5344CB8AC3E}">
        <p14:creationId xmlns:p14="http://schemas.microsoft.com/office/powerpoint/2010/main" val="3167562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BDEE-0918-410E-B5A3-C95E230F6E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7A9323-5EEC-4518-A867-1521BFB5A7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953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56A2-9D5D-4E0C-A092-FDDB4CCA99A5}"/>
              </a:ext>
            </a:extLst>
          </p:cNvPr>
          <p:cNvSpPr>
            <a:spLocks noGrp="1"/>
          </p:cNvSpPr>
          <p:nvPr>
            <p:ph type="ctrTitle"/>
          </p:nvPr>
        </p:nvSpPr>
        <p:spPr>
          <a:xfrm>
            <a:off x="571500" y="2052947"/>
            <a:ext cx="8001000" cy="1790700"/>
          </a:xfrm>
        </p:spPr>
        <p:txBody>
          <a:bodyPr>
            <a:normAutofit/>
          </a:bodyPr>
          <a:lstStyle/>
          <a:p>
            <a:r>
              <a:rPr lang="en-US" sz="4950"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The Fullness of God</a:t>
            </a:r>
          </a:p>
        </p:txBody>
      </p:sp>
      <p:cxnSp>
        <p:nvCxnSpPr>
          <p:cNvPr id="7" name="Straight Connector 6">
            <a:extLst>
              <a:ext uri="{FF2B5EF4-FFF2-40B4-BE49-F238E27FC236}">
                <a16:creationId xmlns:a16="http://schemas.microsoft.com/office/drawing/2014/main" id="{B47777CC-4CB3-4C61-9725-322A905F428E}"/>
              </a:ext>
            </a:extLst>
          </p:cNvPr>
          <p:cNvCxnSpPr>
            <a:cxnSpLocks/>
          </p:cNvCxnSpPr>
          <p:nvPr/>
        </p:nvCxnSpPr>
        <p:spPr>
          <a:xfrm>
            <a:off x="1311816" y="3822545"/>
            <a:ext cx="6520376"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038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83-A754-4E3B-A89A-D084D9DC33EB}"/>
              </a:ext>
            </a:extLst>
          </p:cNvPr>
          <p:cNvSpPr>
            <a:spLocks noGrp="1"/>
          </p:cNvSpPr>
          <p:nvPr>
            <p:ph type="title"/>
          </p:nvPr>
        </p:nvSpPr>
        <p:spPr>
          <a:xfrm>
            <a:off x="628650" y="374938"/>
            <a:ext cx="7886700" cy="994172"/>
          </a:xfrm>
        </p:spPr>
        <p:txBody>
          <a:bodyPr>
            <a:noAutofit/>
          </a:bodyPr>
          <a:lstStyle/>
          <a:p>
            <a:pPr algn="ctr"/>
            <a:r>
              <a:rPr lang="en-US"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Unknown Without Revelation</a:t>
            </a:r>
            <a:endParaRPr lang="en-US" dirty="0"/>
          </a:p>
        </p:txBody>
      </p:sp>
      <p:sp>
        <p:nvSpPr>
          <p:cNvPr id="3" name="Content Placeholder 2">
            <a:extLst>
              <a:ext uri="{FF2B5EF4-FFF2-40B4-BE49-F238E27FC236}">
                <a16:creationId xmlns:a16="http://schemas.microsoft.com/office/drawing/2014/main" id="{140B742A-52B0-4A2A-88A1-09F89D316501}"/>
              </a:ext>
            </a:extLst>
          </p:cNvPr>
          <p:cNvSpPr>
            <a:spLocks noGrp="1"/>
          </p:cNvSpPr>
          <p:nvPr>
            <p:ph idx="1"/>
          </p:nvPr>
        </p:nvSpPr>
        <p:spPr>
          <a:xfrm>
            <a:off x="314325" y="1700410"/>
            <a:ext cx="8515350" cy="2908472"/>
          </a:xfrm>
        </p:spPr>
        <p:txBody>
          <a:bodyPr>
            <a:noAutofit/>
          </a:bodyPr>
          <a:lstStyle/>
          <a:p>
            <a:pPr marL="0" indent="0" algn="ctr">
              <a:buNone/>
            </a:pPr>
            <a:r>
              <a:rPr lang="en-US" sz="4000" b="1" dirty="0">
                <a:solidFill>
                  <a:schemeClr val="bg1"/>
                </a:solidFill>
              </a:rPr>
              <a:t>Partial Revelation in Creation</a:t>
            </a:r>
          </a:p>
          <a:p>
            <a:pPr algn="ctr">
              <a:buFont typeface="Wingdings" panose="05000000000000000000" pitchFamily="2" charset="2"/>
              <a:buChar char="Ø"/>
            </a:pPr>
            <a:r>
              <a:rPr lang="en-US" sz="3600" i="1" dirty="0">
                <a:solidFill>
                  <a:schemeClr val="bg1"/>
                </a:solidFill>
              </a:rPr>
              <a:t>Romans 1:18-25 </a:t>
            </a:r>
            <a:r>
              <a:rPr lang="en-US" sz="3600" dirty="0">
                <a:solidFill>
                  <a:schemeClr val="bg1"/>
                </a:solidFill>
              </a:rPr>
              <a:t>– Eternal Power and Divinity manifest.</a:t>
            </a:r>
          </a:p>
          <a:p>
            <a:pPr algn="ctr">
              <a:buFont typeface="Wingdings" panose="05000000000000000000" pitchFamily="2" charset="2"/>
              <a:buChar char="Ø"/>
            </a:pPr>
            <a:r>
              <a:rPr lang="en-US" sz="3600" i="1" dirty="0">
                <a:solidFill>
                  <a:schemeClr val="bg1"/>
                </a:solidFill>
              </a:rPr>
              <a:t>Acts 17:24-29 </a:t>
            </a:r>
            <a:r>
              <a:rPr lang="en-US" sz="3600" dirty="0">
                <a:solidFill>
                  <a:schemeClr val="bg1"/>
                </a:solidFill>
              </a:rPr>
              <a:t>– Need for further seeking.</a:t>
            </a:r>
          </a:p>
          <a:p>
            <a:pPr marL="0" indent="0" algn="ctr">
              <a:buNone/>
            </a:pPr>
            <a:r>
              <a:rPr lang="en-US" sz="4000" b="1" dirty="0">
                <a:solidFill>
                  <a:schemeClr val="bg1"/>
                </a:solidFill>
              </a:rPr>
              <a:t>Ways Past Finding Out</a:t>
            </a:r>
          </a:p>
          <a:p>
            <a:pPr algn="ctr">
              <a:buFont typeface="Wingdings" panose="05000000000000000000" pitchFamily="2" charset="2"/>
              <a:buChar char="Ø"/>
            </a:pPr>
            <a:r>
              <a:rPr lang="en-US" sz="3600" i="1" dirty="0">
                <a:solidFill>
                  <a:schemeClr val="bg1"/>
                </a:solidFill>
              </a:rPr>
              <a:t>Romans 11:33-36 </a:t>
            </a:r>
            <a:r>
              <a:rPr lang="en-US" sz="3600" dirty="0">
                <a:solidFill>
                  <a:schemeClr val="bg1"/>
                </a:solidFill>
              </a:rPr>
              <a:t>– His ways are unreachable except through revelation.</a:t>
            </a:r>
          </a:p>
        </p:txBody>
      </p:sp>
      <p:cxnSp>
        <p:nvCxnSpPr>
          <p:cNvPr id="4" name="Straight Connector 3">
            <a:extLst>
              <a:ext uri="{FF2B5EF4-FFF2-40B4-BE49-F238E27FC236}">
                <a16:creationId xmlns:a16="http://schemas.microsoft.com/office/drawing/2014/main" id="{1C23F236-C9DC-4E98-B4A5-040721D368F9}"/>
              </a:ext>
            </a:extLst>
          </p:cNvPr>
          <p:cNvCxnSpPr>
            <a:cxnSpLocks/>
          </p:cNvCxnSpPr>
          <p:nvPr/>
        </p:nvCxnSpPr>
        <p:spPr>
          <a:xfrm>
            <a:off x="2047384" y="1486884"/>
            <a:ext cx="5049231"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13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83-A754-4E3B-A89A-D084D9DC33EB}"/>
              </a:ext>
            </a:extLst>
          </p:cNvPr>
          <p:cNvSpPr>
            <a:spLocks noGrp="1"/>
          </p:cNvSpPr>
          <p:nvPr>
            <p:ph type="title"/>
          </p:nvPr>
        </p:nvSpPr>
        <p:spPr>
          <a:xfrm>
            <a:off x="628650" y="392326"/>
            <a:ext cx="7886700" cy="994172"/>
          </a:xfrm>
        </p:spPr>
        <p:txBody>
          <a:bodyPr>
            <a:normAutofit/>
          </a:bodyPr>
          <a:lstStyle/>
          <a:p>
            <a:pPr algn="ctr"/>
            <a:r>
              <a:rPr lang="en-US"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Embodied in Jesus</a:t>
            </a:r>
            <a:endParaRPr lang="en-US" dirty="0"/>
          </a:p>
        </p:txBody>
      </p:sp>
      <p:sp>
        <p:nvSpPr>
          <p:cNvPr id="3" name="Content Placeholder 2">
            <a:extLst>
              <a:ext uri="{FF2B5EF4-FFF2-40B4-BE49-F238E27FC236}">
                <a16:creationId xmlns:a16="http://schemas.microsoft.com/office/drawing/2014/main" id="{140B742A-52B0-4A2A-88A1-09F89D316501}"/>
              </a:ext>
            </a:extLst>
          </p:cNvPr>
          <p:cNvSpPr>
            <a:spLocks noGrp="1"/>
          </p:cNvSpPr>
          <p:nvPr>
            <p:ph idx="1"/>
          </p:nvPr>
        </p:nvSpPr>
        <p:spPr>
          <a:xfrm>
            <a:off x="314325" y="1717798"/>
            <a:ext cx="8515350" cy="2908472"/>
          </a:xfrm>
        </p:spPr>
        <p:txBody>
          <a:bodyPr>
            <a:noAutofit/>
          </a:bodyPr>
          <a:lstStyle/>
          <a:p>
            <a:pPr marL="0" indent="0" algn="ctr">
              <a:buNone/>
            </a:pPr>
            <a:r>
              <a:rPr lang="en-US" sz="4000" b="1" dirty="0">
                <a:solidFill>
                  <a:schemeClr val="bg1"/>
                </a:solidFill>
              </a:rPr>
              <a:t>The Fullness of the Godhead Bodily</a:t>
            </a:r>
          </a:p>
          <a:p>
            <a:pPr algn="ctr">
              <a:buFont typeface="Wingdings" panose="05000000000000000000" pitchFamily="2" charset="2"/>
              <a:buChar char="Ø"/>
            </a:pPr>
            <a:r>
              <a:rPr lang="en-US" sz="3600" i="1" dirty="0">
                <a:solidFill>
                  <a:schemeClr val="bg1"/>
                </a:solidFill>
              </a:rPr>
              <a:t>Colossians 2:9 – </a:t>
            </a:r>
            <a:r>
              <a:rPr lang="en-US" sz="3600" dirty="0">
                <a:solidFill>
                  <a:schemeClr val="bg1"/>
                </a:solidFill>
              </a:rPr>
              <a:t>Jesus is the fullness of God in bodily form.</a:t>
            </a:r>
          </a:p>
          <a:p>
            <a:pPr algn="ctr">
              <a:buFont typeface="Wingdings" panose="05000000000000000000" pitchFamily="2" charset="2"/>
              <a:buChar char="Ø"/>
            </a:pPr>
            <a:r>
              <a:rPr lang="en-US" sz="3600" i="1" dirty="0">
                <a:solidFill>
                  <a:schemeClr val="bg1"/>
                </a:solidFill>
              </a:rPr>
              <a:t>John 1:4-5; 3:18-21 – </a:t>
            </a:r>
            <a:r>
              <a:rPr lang="en-US" sz="3600" dirty="0">
                <a:solidFill>
                  <a:schemeClr val="bg1"/>
                </a:solidFill>
              </a:rPr>
              <a:t>He enlightens men about God so they can follow the same.</a:t>
            </a:r>
          </a:p>
          <a:p>
            <a:pPr marL="0" indent="0" algn="ctr">
              <a:buNone/>
            </a:pPr>
            <a:r>
              <a:rPr lang="en-US" sz="4000" b="1" dirty="0">
                <a:solidFill>
                  <a:schemeClr val="bg1"/>
                </a:solidFill>
              </a:rPr>
              <a:t>The Knowledge of Him</a:t>
            </a:r>
          </a:p>
          <a:p>
            <a:pPr algn="ctr">
              <a:buFont typeface="Wingdings" panose="05000000000000000000" pitchFamily="2" charset="2"/>
              <a:buChar char="Ø"/>
            </a:pPr>
            <a:r>
              <a:rPr lang="en-US" sz="3600" i="1" dirty="0">
                <a:solidFill>
                  <a:schemeClr val="bg1"/>
                </a:solidFill>
              </a:rPr>
              <a:t>2 Peter 1:2-4 – </a:t>
            </a:r>
            <a:r>
              <a:rPr lang="en-US" sz="3600" dirty="0">
                <a:solidFill>
                  <a:schemeClr val="bg1"/>
                </a:solidFill>
              </a:rPr>
              <a:t>Partake of the divine nature through the knowledge of Jesus.</a:t>
            </a:r>
          </a:p>
        </p:txBody>
      </p:sp>
      <p:cxnSp>
        <p:nvCxnSpPr>
          <p:cNvPr id="4" name="Straight Connector 3">
            <a:extLst>
              <a:ext uri="{FF2B5EF4-FFF2-40B4-BE49-F238E27FC236}">
                <a16:creationId xmlns:a16="http://schemas.microsoft.com/office/drawing/2014/main" id="{1C23F236-C9DC-4E98-B4A5-040721D368F9}"/>
              </a:ext>
            </a:extLst>
          </p:cNvPr>
          <p:cNvCxnSpPr>
            <a:cxnSpLocks/>
          </p:cNvCxnSpPr>
          <p:nvPr/>
        </p:nvCxnSpPr>
        <p:spPr>
          <a:xfrm>
            <a:off x="2047385" y="1195338"/>
            <a:ext cx="5049231"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07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83-A754-4E3B-A89A-D084D9DC33EB}"/>
              </a:ext>
            </a:extLst>
          </p:cNvPr>
          <p:cNvSpPr>
            <a:spLocks noGrp="1"/>
          </p:cNvSpPr>
          <p:nvPr>
            <p:ph type="title"/>
          </p:nvPr>
        </p:nvSpPr>
        <p:spPr>
          <a:xfrm>
            <a:off x="628650" y="374938"/>
            <a:ext cx="7886700" cy="994172"/>
          </a:xfrm>
        </p:spPr>
        <p:txBody>
          <a:bodyPr>
            <a:normAutofit/>
          </a:bodyPr>
          <a:lstStyle/>
          <a:p>
            <a:pPr algn="ctr"/>
            <a:r>
              <a:rPr lang="en-US"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Appropriated by Faith</a:t>
            </a:r>
            <a:endParaRPr lang="en-US" dirty="0"/>
          </a:p>
        </p:txBody>
      </p:sp>
      <p:sp>
        <p:nvSpPr>
          <p:cNvPr id="3" name="Content Placeholder 2">
            <a:extLst>
              <a:ext uri="{FF2B5EF4-FFF2-40B4-BE49-F238E27FC236}">
                <a16:creationId xmlns:a16="http://schemas.microsoft.com/office/drawing/2014/main" id="{140B742A-52B0-4A2A-88A1-09F89D316501}"/>
              </a:ext>
            </a:extLst>
          </p:cNvPr>
          <p:cNvSpPr>
            <a:spLocks noGrp="1"/>
          </p:cNvSpPr>
          <p:nvPr>
            <p:ph idx="1"/>
          </p:nvPr>
        </p:nvSpPr>
        <p:spPr>
          <a:xfrm>
            <a:off x="314325" y="1700410"/>
            <a:ext cx="8515350" cy="2908472"/>
          </a:xfrm>
        </p:spPr>
        <p:txBody>
          <a:bodyPr>
            <a:noAutofit/>
          </a:bodyPr>
          <a:lstStyle/>
          <a:p>
            <a:pPr marL="0" indent="0" algn="ctr">
              <a:buNone/>
            </a:pPr>
            <a:r>
              <a:rPr lang="en-US" sz="4000" b="1" dirty="0">
                <a:solidFill>
                  <a:schemeClr val="bg1"/>
                </a:solidFill>
              </a:rPr>
              <a:t>God Desires Our Participation in His Fullness</a:t>
            </a:r>
          </a:p>
          <a:p>
            <a:pPr algn="ctr">
              <a:buFont typeface="Wingdings" panose="05000000000000000000" pitchFamily="2" charset="2"/>
              <a:buChar char="Ø"/>
            </a:pPr>
            <a:r>
              <a:rPr lang="en-US" sz="3600" i="1" dirty="0">
                <a:solidFill>
                  <a:schemeClr val="bg1"/>
                </a:solidFill>
              </a:rPr>
              <a:t>1 John 1:5, 7, 2-3 – </a:t>
            </a:r>
            <a:r>
              <a:rPr lang="en-US" sz="3600" dirty="0">
                <a:solidFill>
                  <a:schemeClr val="bg1"/>
                </a:solidFill>
              </a:rPr>
              <a:t>To walk in the Light as God is in the Light is to have eternal life.</a:t>
            </a:r>
          </a:p>
          <a:p>
            <a:pPr marL="0" indent="0" algn="ctr">
              <a:buNone/>
            </a:pPr>
            <a:r>
              <a:rPr lang="en-US" sz="4000" b="1" dirty="0">
                <a:solidFill>
                  <a:schemeClr val="bg1"/>
                </a:solidFill>
              </a:rPr>
              <a:t>Filled with God’s Fullness Through Faith</a:t>
            </a:r>
          </a:p>
          <a:p>
            <a:pPr algn="ctr">
              <a:buFont typeface="Wingdings" panose="05000000000000000000" pitchFamily="2" charset="2"/>
              <a:buChar char="Ø"/>
            </a:pPr>
            <a:r>
              <a:rPr lang="en-US" sz="3600" i="1" dirty="0">
                <a:solidFill>
                  <a:schemeClr val="bg1"/>
                </a:solidFill>
              </a:rPr>
              <a:t>Ephesians 3:14-21 – </a:t>
            </a:r>
            <a:r>
              <a:rPr lang="en-US" sz="3600" dirty="0">
                <a:solidFill>
                  <a:schemeClr val="bg1"/>
                </a:solidFill>
              </a:rPr>
              <a:t>We are filled with God’s fullness as we live by faith in Christ.</a:t>
            </a:r>
          </a:p>
        </p:txBody>
      </p:sp>
      <p:cxnSp>
        <p:nvCxnSpPr>
          <p:cNvPr id="4" name="Straight Connector 3">
            <a:extLst>
              <a:ext uri="{FF2B5EF4-FFF2-40B4-BE49-F238E27FC236}">
                <a16:creationId xmlns:a16="http://schemas.microsoft.com/office/drawing/2014/main" id="{1C23F236-C9DC-4E98-B4A5-040721D368F9}"/>
              </a:ext>
            </a:extLst>
          </p:cNvPr>
          <p:cNvCxnSpPr>
            <a:cxnSpLocks/>
          </p:cNvCxnSpPr>
          <p:nvPr/>
        </p:nvCxnSpPr>
        <p:spPr>
          <a:xfrm>
            <a:off x="2047385" y="1177950"/>
            <a:ext cx="5049231"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8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83-A754-4E3B-A89A-D084D9DC33EB}"/>
              </a:ext>
            </a:extLst>
          </p:cNvPr>
          <p:cNvSpPr>
            <a:spLocks noGrp="1"/>
          </p:cNvSpPr>
          <p:nvPr>
            <p:ph type="title"/>
          </p:nvPr>
        </p:nvSpPr>
        <p:spPr>
          <a:xfrm>
            <a:off x="628650" y="374938"/>
            <a:ext cx="7886700" cy="994172"/>
          </a:xfrm>
        </p:spPr>
        <p:txBody>
          <a:bodyPr>
            <a:noAutofit/>
          </a:bodyPr>
          <a:lstStyle/>
          <a:p>
            <a:pPr algn="ctr"/>
            <a:r>
              <a:rPr lang="en-US"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Consummated in the Resurrection</a:t>
            </a:r>
            <a:endParaRPr lang="en-US" dirty="0"/>
          </a:p>
        </p:txBody>
      </p:sp>
      <p:sp>
        <p:nvSpPr>
          <p:cNvPr id="3" name="Content Placeholder 2">
            <a:extLst>
              <a:ext uri="{FF2B5EF4-FFF2-40B4-BE49-F238E27FC236}">
                <a16:creationId xmlns:a16="http://schemas.microsoft.com/office/drawing/2014/main" id="{140B742A-52B0-4A2A-88A1-09F89D316501}"/>
              </a:ext>
            </a:extLst>
          </p:cNvPr>
          <p:cNvSpPr>
            <a:spLocks noGrp="1"/>
          </p:cNvSpPr>
          <p:nvPr>
            <p:ph idx="1"/>
          </p:nvPr>
        </p:nvSpPr>
        <p:spPr>
          <a:xfrm>
            <a:off x="314325" y="1700410"/>
            <a:ext cx="8515350" cy="2908472"/>
          </a:xfrm>
        </p:spPr>
        <p:txBody>
          <a:bodyPr>
            <a:noAutofit/>
          </a:bodyPr>
          <a:lstStyle/>
          <a:p>
            <a:pPr marL="0" indent="0" algn="ctr">
              <a:buNone/>
            </a:pPr>
            <a:r>
              <a:rPr lang="en-US" sz="4000" b="1" dirty="0">
                <a:solidFill>
                  <a:schemeClr val="bg1"/>
                </a:solidFill>
              </a:rPr>
              <a:t>Awaiting the Redemption of Our Body</a:t>
            </a:r>
          </a:p>
          <a:p>
            <a:pPr algn="ctr">
              <a:buFont typeface="Wingdings" panose="05000000000000000000" pitchFamily="2" charset="2"/>
              <a:buChar char="Ø"/>
            </a:pPr>
            <a:r>
              <a:rPr lang="en-US" sz="3600" i="1" dirty="0">
                <a:solidFill>
                  <a:schemeClr val="bg1"/>
                </a:solidFill>
              </a:rPr>
              <a:t>Romans 8:18-25 – </a:t>
            </a:r>
            <a:r>
              <a:rPr lang="en-US" sz="3600" dirty="0">
                <a:solidFill>
                  <a:schemeClr val="bg1"/>
                </a:solidFill>
              </a:rPr>
              <a:t>We are children of God even now, but our physical bodies do not project that glory. We eagerly wait for the revealing of such glory in the resurrection when we are given our glorious bodies which are conformed to Christ’s current image.</a:t>
            </a:r>
          </a:p>
        </p:txBody>
      </p:sp>
      <p:cxnSp>
        <p:nvCxnSpPr>
          <p:cNvPr id="4" name="Straight Connector 3">
            <a:extLst>
              <a:ext uri="{FF2B5EF4-FFF2-40B4-BE49-F238E27FC236}">
                <a16:creationId xmlns:a16="http://schemas.microsoft.com/office/drawing/2014/main" id="{1C23F236-C9DC-4E98-B4A5-040721D368F9}"/>
              </a:ext>
            </a:extLst>
          </p:cNvPr>
          <p:cNvCxnSpPr>
            <a:cxnSpLocks/>
          </p:cNvCxnSpPr>
          <p:nvPr/>
        </p:nvCxnSpPr>
        <p:spPr>
          <a:xfrm>
            <a:off x="2047384" y="1500136"/>
            <a:ext cx="5049231"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86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56A2-9D5D-4E0C-A092-FDDB4CCA99A5}"/>
              </a:ext>
            </a:extLst>
          </p:cNvPr>
          <p:cNvSpPr>
            <a:spLocks noGrp="1"/>
          </p:cNvSpPr>
          <p:nvPr>
            <p:ph type="ctrTitle"/>
          </p:nvPr>
        </p:nvSpPr>
        <p:spPr>
          <a:xfrm>
            <a:off x="571500" y="2052947"/>
            <a:ext cx="8001000" cy="1790700"/>
          </a:xfrm>
        </p:spPr>
        <p:txBody>
          <a:bodyPr>
            <a:normAutofit/>
          </a:bodyPr>
          <a:lstStyle/>
          <a:p>
            <a:r>
              <a:rPr lang="en-US" sz="4950" dirty="0">
                <a:solidFill>
                  <a:schemeClr val="bg1"/>
                </a:solidFill>
                <a:effectLst>
                  <a:glow rad="228600">
                    <a:schemeClr val="bg1">
                      <a:alpha val="20000"/>
                    </a:schemeClr>
                  </a:glow>
                </a:effectLst>
                <a:latin typeface="Courier New" panose="02070309020205020404" pitchFamily="49" charset="0"/>
                <a:cs typeface="Courier New" panose="02070309020205020404" pitchFamily="49" charset="0"/>
              </a:rPr>
              <a:t>The Fullness of God</a:t>
            </a:r>
          </a:p>
        </p:txBody>
      </p:sp>
      <p:cxnSp>
        <p:nvCxnSpPr>
          <p:cNvPr id="7" name="Straight Connector 6">
            <a:extLst>
              <a:ext uri="{FF2B5EF4-FFF2-40B4-BE49-F238E27FC236}">
                <a16:creationId xmlns:a16="http://schemas.microsoft.com/office/drawing/2014/main" id="{B47777CC-4CB3-4C61-9725-322A905F428E}"/>
              </a:ext>
            </a:extLst>
          </p:cNvPr>
          <p:cNvCxnSpPr>
            <a:cxnSpLocks/>
          </p:cNvCxnSpPr>
          <p:nvPr/>
        </p:nvCxnSpPr>
        <p:spPr>
          <a:xfrm>
            <a:off x="1311816" y="3822545"/>
            <a:ext cx="6520376" cy="0"/>
          </a:xfrm>
          <a:prstGeom prst="line">
            <a:avLst/>
          </a:prstGeom>
          <a:ln w="28575">
            <a:solidFill>
              <a:schemeClr val="bg1"/>
            </a:solidFill>
          </a:ln>
          <a:effectLst>
            <a:glow rad="228600">
              <a:schemeClr val="bg1">
                <a:alpha val="2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161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221</Words>
  <Application>Microsoft Office PowerPoint</Application>
  <PresentationFormat>On-screen Show (4:3)</PresentationFormat>
  <Paragraphs>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Wingdings</vt:lpstr>
      <vt:lpstr>Arial</vt:lpstr>
      <vt:lpstr>Calibri Light</vt:lpstr>
      <vt:lpstr>Calibri</vt:lpstr>
      <vt:lpstr>Courier New</vt:lpstr>
      <vt:lpstr>Office Theme</vt:lpstr>
      <vt:lpstr>PowerPoint Presentation</vt:lpstr>
      <vt:lpstr>The Fullness of God</vt:lpstr>
      <vt:lpstr>Unknown Without Revelation</vt:lpstr>
      <vt:lpstr>Embodied in Jesus</vt:lpstr>
      <vt:lpstr>Appropriated by Faith</vt:lpstr>
      <vt:lpstr>Consummated in the Resurrection</vt:lpstr>
      <vt:lpstr>The Fullness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God</dc:title>
  <dc:creator>Stan Cox</dc:creator>
  <cp:lastModifiedBy>Stan Cox</cp:lastModifiedBy>
  <cp:revision>19</cp:revision>
  <dcterms:created xsi:type="dcterms:W3CDTF">2018-10-10T17:54:46Z</dcterms:created>
  <dcterms:modified xsi:type="dcterms:W3CDTF">2018-11-03T14:05:24Z</dcterms:modified>
</cp:coreProperties>
</file>