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104"/>
  </p:handoutMasterIdLst>
  <p:sldIdLst>
    <p:sldId id="338" r:id="rId2"/>
    <p:sldId id="341" r:id="rId3"/>
    <p:sldId id="368" r:id="rId4"/>
    <p:sldId id="303" r:id="rId5"/>
    <p:sldId id="304" r:id="rId6"/>
    <p:sldId id="396" r:id="rId7"/>
    <p:sldId id="397" r:id="rId8"/>
    <p:sldId id="398" r:id="rId9"/>
    <p:sldId id="399" r:id="rId10"/>
    <p:sldId id="400" r:id="rId11"/>
    <p:sldId id="305" r:id="rId12"/>
    <p:sldId id="402" r:id="rId13"/>
    <p:sldId id="403" r:id="rId14"/>
    <p:sldId id="404" r:id="rId15"/>
    <p:sldId id="306" r:id="rId16"/>
    <p:sldId id="401" r:id="rId17"/>
    <p:sldId id="405" r:id="rId18"/>
    <p:sldId id="406" r:id="rId19"/>
    <p:sldId id="408" r:id="rId20"/>
    <p:sldId id="307" r:id="rId21"/>
    <p:sldId id="409" r:id="rId22"/>
    <p:sldId id="410" r:id="rId23"/>
    <p:sldId id="411" r:id="rId24"/>
    <p:sldId id="308" r:id="rId25"/>
    <p:sldId id="412" r:id="rId26"/>
    <p:sldId id="413" r:id="rId27"/>
    <p:sldId id="309" r:id="rId28"/>
    <p:sldId id="414" r:id="rId29"/>
    <p:sldId id="415" r:id="rId30"/>
    <p:sldId id="416" r:id="rId31"/>
    <p:sldId id="417" r:id="rId32"/>
    <p:sldId id="310" r:id="rId33"/>
    <p:sldId id="418" r:id="rId34"/>
    <p:sldId id="419" r:id="rId35"/>
    <p:sldId id="420" r:id="rId36"/>
    <p:sldId id="421" r:id="rId37"/>
    <p:sldId id="311" r:id="rId38"/>
    <p:sldId id="424" r:id="rId39"/>
    <p:sldId id="423" r:id="rId40"/>
    <p:sldId id="425" r:id="rId41"/>
    <p:sldId id="426" r:id="rId42"/>
    <p:sldId id="427" r:id="rId43"/>
    <p:sldId id="428" r:id="rId44"/>
    <p:sldId id="429" r:id="rId45"/>
    <p:sldId id="430" r:id="rId46"/>
    <p:sldId id="312" r:id="rId47"/>
    <p:sldId id="432" r:id="rId48"/>
    <p:sldId id="431" r:id="rId49"/>
    <p:sldId id="433" r:id="rId50"/>
    <p:sldId id="313" r:id="rId51"/>
    <p:sldId id="434" r:id="rId52"/>
    <p:sldId id="435" r:id="rId53"/>
    <p:sldId id="436" r:id="rId54"/>
    <p:sldId id="314" r:id="rId55"/>
    <p:sldId id="437" r:id="rId56"/>
    <p:sldId id="438" r:id="rId57"/>
    <p:sldId id="439" r:id="rId58"/>
    <p:sldId id="302" r:id="rId59"/>
    <p:sldId id="440" r:id="rId60"/>
    <p:sldId id="441" r:id="rId61"/>
    <p:sldId id="442" r:id="rId62"/>
    <p:sldId id="443" r:id="rId63"/>
    <p:sldId id="315" r:id="rId64"/>
    <p:sldId id="444" r:id="rId65"/>
    <p:sldId id="445" r:id="rId66"/>
    <p:sldId id="446" r:id="rId67"/>
    <p:sldId id="447" r:id="rId68"/>
    <p:sldId id="448" r:id="rId69"/>
    <p:sldId id="449" r:id="rId70"/>
    <p:sldId id="318" r:id="rId71"/>
    <p:sldId id="450" r:id="rId72"/>
    <p:sldId id="451" r:id="rId73"/>
    <p:sldId id="452" r:id="rId74"/>
    <p:sldId id="453" r:id="rId75"/>
    <p:sldId id="323" r:id="rId76"/>
    <p:sldId id="321" r:id="rId77"/>
    <p:sldId id="454" r:id="rId78"/>
    <p:sldId id="456" r:id="rId79"/>
    <p:sldId id="455" r:id="rId80"/>
    <p:sldId id="322" r:id="rId81"/>
    <p:sldId id="458" r:id="rId82"/>
    <p:sldId id="457" r:id="rId83"/>
    <p:sldId id="459" r:id="rId84"/>
    <p:sldId id="460" r:id="rId85"/>
    <p:sldId id="317" r:id="rId86"/>
    <p:sldId id="464" r:id="rId87"/>
    <p:sldId id="462" r:id="rId88"/>
    <p:sldId id="465" r:id="rId89"/>
    <p:sldId id="466" r:id="rId90"/>
    <p:sldId id="461" r:id="rId91"/>
    <p:sldId id="319" r:id="rId92"/>
    <p:sldId id="467" r:id="rId93"/>
    <p:sldId id="468" r:id="rId94"/>
    <p:sldId id="469" r:id="rId95"/>
    <p:sldId id="320" r:id="rId96"/>
    <p:sldId id="470" r:id="rId97"/>
    <p:sldId id="472" r:id="rId98"/>
    <p:sldId id="473" r:id="rId99"/>
    <p:sldId id="471" r:id="rId100"/>
    <p:sldId id="474" r:id="rId101"/>
    <p:sldId id="475" r:id="rId102"/>
    <p:sldId id="395" r:id="rId103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07"/>
  </p:normalViewPr>
  <p:slideViewPr>
    <p:cSldViewPr>
      <p:cViewPr varScale="1">
        <p:scale>
          <a:sx n="88" d="100"/>
          <a:sy n="88" d="100"/>
        </p:scale>
        <p:origin x="175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85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AEA72DA-A66E-5E4A-A2D0-A5CEDD114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BC281F85-806C-3A49-9714-87702F14DE3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8D8D7855-FF6C-8444-B560-12FCDC5EA50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1B90EEFF-B7F1-9B42-8834-3CA190A2543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3C0EE9D-3773-424F-9D7D-23F332985C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395D67E-45C6-D749-A809-9897DD4EC8D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D8FE8D70-615C-B346-B69D-023E25745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08A20D05-2030-534A-8203-6B6C3DDD9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/>
            </a:p>
          </p:txBody>
        </p:sp>
        <p:pic>
          <p:nvPicPr>
            <p:cNvPr id="7" name="Picture 5">
              <a:extLst>
                <a:ext uri="{FF2B5EF4-FFF2-40B4-BE49-F238E27FC236}">
                  <a16:creationId xmlns:a16="http://schemas.microsoft.com/office/drawing/2014/main" id="{D02875C3-577C-7D4F-B3B9-2E67F5512D2A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83" name="Rectangle 11">
            <a:extLst>
              <a:ext uri="{FF2B5EF4-FFF2-40B4-BE49-F238E27FC236}">
                <a16:creationId xmlns:a16="http://schemas.microsoft.com/office/drawing/2014/main" id="{7AEB77C5-8107-1348-ABFE-069650395E44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B84DEB60-E887-674F-AF96-E90B251FA8BC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548A47BD-1B4F-8940-973D-92F937744A8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828800" y="64008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5AB24DC2-08FE-DD4A-8D7E-B52BECF8C8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962400" y="64008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15">
            <a:extLst>
              <a:ext uri="{FF2B5EF4-FFF2-40B4-BE49-F238E27FC236}">
                <a16:creationId xmlns:a16="http://schemas.microsoft.com/office/drawing/2014/main" id="{379AE24C-F19A-B84E-8289-F59F3756D9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1705F28-1620-8A43-B146-5161D8E83F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996244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E09D3-D42B-814C-B906-B166924AE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B65062-905C-DE41-A8EB-76ACBE32F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1566817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C87266-EBFB-EF45-9BC0-70F0F11F6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DE3811-6FE0-874A-ABA0-AE3759676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5219998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E059-1C79-694F-B025-EB162183A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431BD-8C1B-6B47-9791-5A8999935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434537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E8C41-F936-FB44-B135-E78C5019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EB215-E98E-E649-BC46-2131B7718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5487981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61A4F-5F60-424B-A1E6-B970B70E6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85103-8592-DA41-8A50-ACA5181249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25940-9DF3-DA42-B6DE-48DD80EAD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6894884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7BF2D-F835-3543-A116-5A362F487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281A2-A03B-3D47-A388-5BC65D1BF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3ED31-7A07-074B-8890-760CB3F9F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BFB200-A75C-FB4A-92E4-CA2F3F17F5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22A5DA-CF01-A04D-9D9F-705E1F0081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7841803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44635-5FA8-2D43-856D-FCE4BB759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3280700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645130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21D65-DB2B-A947-9560-87453A606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889EE-2276-E941-A911-A9946CE6B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C90924-EFD7-434F-92DA-8BCDFE9A6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275703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15524-DA03-434B-AA75-D5CBDD4E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742B21-BB6E-3748-871C-C667E14B1F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43C143-3B11-C64C-9070-8D80257EC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5008658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4E38C35-FF8B-2E4B-A0CE-F2B731B3999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1029" name="Rectangle 3">
              <a:extLst>
                <a:ext uri="{FF2B5EF4-FFF2-40B4-BE49-F238E27FC236}">
                  <a16:creationId xmlns:a16="http://schemas.microsoft.com/office/drawing/2014/main" id="{D615418B-0D33-3143-A4C4-EFD979214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/>
            </a:p>
          </p:txBody>
        </p:sp>
        <p:sp>
          <p:nvSpPr>
            <p:cNvPr id="1030" name="Rectangle 4">
              <a:extLst>
                <a:ext uri="{FF2B5EF4-FFF2-40B4-BE49-F238E27FC236}">
                  <a16:creationId xmlns:a16="http://schemas.microsoft.com/office/drawing/2014/main" id="{71C58EAC-AA0D-D446-B5EC-4D0D4FF99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/>
            </a:p>
          </p:txBody>
        </p:sp>
        <p:pic>
          <p:nvPicPr>
            <p:cNvPr id="1031" name="Picture 5">
              <a:extLst>
                <a:ext uri="{FF2B5EF4-FFF2-40B4-BE49-F238E27FC236}">
                  <a16:creationId xmlns:a16="http://schemas.microsoft.com/office/drawing/2014/main" id="{A2FBDB3E-B0E2-8C4E-9FFC-C79BC3F58759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059" name="Rectangle 11">
            <a:extLst>
              <a:ext uri="{FF2B5EF4-FFF2-40B4-BE49-F238E27FC236}">
                <a16:creationId xmlns:a16="http://schemas.microsoft.com/office/drawing/2014/main" id="{6F335D67-AD6D-E342-8E54-88FB36AEE9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3544D5F8-BFC1-8343-BE4A-8AA773C21D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lbertus Medium" panose="020E06020303040203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lbertus Medium" panose="020E06020303040203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lbertus Medium" panose="020E06020303040203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lbertus Medium" panose="020E06020303040203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lbertus Medium" panose="020E06020303040203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lbertus Medium" panose="020E06020303040203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lbertus Medium" panose="020E06020303040203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lbertus Medium" panose="020E06020303040203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2" charset="2"/>
        <a:buChar char="¨"/>
        <a:defRPr sz="4000" b="1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36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6482CE4-29F5-8143-9479-5E5C47CE53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05000" y="1676400"/>
            <a:ext cx="7239000" cy="21161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6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Matthew 24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4723A06-0FF2-4148-B96E-B49D054372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11350" y="3792538"/>
            <a:ext cx="7232650" cy="1236662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sz="4400" b="0" dirty="0">
                <a:solidFill>
                  <a:schemeClr val="tx2"/>
                </a:solidFill>
                <a:latin typeface="Papyrus" panose="020B0602040200020303" pitchFamily="34" charset="77"/>
              </a:rPr>
              <a:t>Unlocking the difficult text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04543A69-E240-2743-B3F3-00A3D3EC03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Review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AB183000-3BAE-884F-AB7C-B953C4846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772400" cy="5334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The Time Text (v.34)</a:t>
            </a:r>
          </a:p>
          <a:p>
            <a:pPr lvl="1" eaLnBrk="1" hangingPunct="1">
              <a:defRPr/>
            </a:pPr>
            <a:r>
              <a:rPr lang="en-US" altLang="en-US" sz="3200" dirty="0"/>
              <a:t>The “end” under consideration </a:t>
            </a:r>
            <a:r>
              <a:rPr lang="en-US" altLang="en-US" sz="3200" dirty="0">
                <a:solidFill>
                  <a:schemeClr val="tx1"/>
                </a:solidFill>
              </a:rPr>
              <a:t>(everything before this verse)</a:t>
            </a:r>
            <a:r>
              <a:rPr lang="en-US" altLang="en-US" sz="3200" dirty="0"/>
              <a:t> would be fulfilled before that generation passed</a:t>
            </a:r>
          </a:p>
          <a:p>
            <a:pPr eaLnBrk="1" hangingPunct="1">
              <a:defRPr/>
            </a:pPr>
            <a:r>
              <a:rPr lang="en-US" altLang="en-US" sz="3600" dirty="0"/>
              <a:t>The Transition Text (v.36)</a:t>
            </a:r>
          </a:p>
          <a:p>
            <a:pPr lvl="1" eaLnBrk="1" hangingPunct="1">
              <a:defRPr/>
            </a:pPr>
            <a:r>
              <a:rPr lang="en-US" altLang="en-US" sz="3200" dirty="0"/>
              <a:t>Referring to and dealing with another subject</a:t>
            </a:r>
          </a:p>
          <a:p>
            <a:pPr lvl="1" eaLnBrk="1" hangingPunct="1">
              <a:defRPr/>
            </a:pPr>
            <a:r>
              <a:rPr lang="en-US" altLang="en-US" sz="3200" dirty="0"/>
              <a:t>Another time, day, judgment</a:t>
            </a:r>
          </a:p>
          <a:p>
            <a:pPr lvl="1" eaLnBrk="1" hangingPunct="1">
              <a:defRPr/>
            </a:pPr>
            <a:r>
              <a:rPr lang="en-US" altLang="en-US" sz="3200" dirty="0"/>
              <a:t>One without signs to signal it</a:t>
            </a:r>
          </a:p>
          <a:p>
            <a:pPr lvl="1" eaLnBrk="1" hangingPunct="1">
              <a:defRPr/>
            </a:pPr>
            <a:r>
              <a:rPr lang="en-US" altLang="en-US" sz="3200" dirty="0"/>
              <a:t>The second and final coming</a:t>
            </a:r>
          </a:p>
        </p:txBody>
      </p:sp>
    </p:spTree>
    <p:extLst>
      <p:ext uri="{BB962C8B-B14F-4D97-AF65-F5344CB8AC3E}">
        <p14:creationId xmlns:p14="http://schemas.microsoft.com/office/powerpoint/2010/main" val="314231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uiExpand="1" build="p" autoUpdateAnimBg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212256D3-4495-2749-907A-52D17B7D1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He will send His angels…  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6C72F7DD-AE7A-9844-B411-E815557C3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Greek term “angels” means </a:t>
            </a:r>
            <a:r>
              <a:rPr lang="en-US" altLang="en-US" sz="3200" i="1" u="sng" dirty="0"/>
              <a:t>messengers</a:t>
            </a:r>
          </a:p>
          <a:p>
            <a:pPr lvl="1" eaLnBrk="1" hangingPunct="1">
              <a:defRPr/>
            </a:pPr>
            <a:r>
              <a:rPr lang="en-US" altLang="en-US" sz="2800" dirty="0"/>
              <a:t>Does not always refer to heavenly beings</a:t>
            </a:r>
          </a:p>
          <a:p>
            <a:pPr lvl="1" eaLnBrk="1" hangingPunct="1">
              <a:defRPr/>
            </a:pPr>
            <a:r>
              <a:rPr lang="en-US" altLang="en-US" sz="2800" dirty="0"/>
              <a:t>John the Baptizer (Mt.11:10) (Mk.1:2)</a:t>
            </a:r>
          </a:p>
          <a:p>
            <a:pPr lvl="1" eaLnBrk="1" hangingPunct="1">
              <a:defRPr/>
            </a:pPr>
            <a:r>
              <a:rPr lang="en-US" altLang="en-US" sz="2800" dirty="0"/>
              <a:t>Messengers sent by John (Lk.7:24)</a:t>
            </a:r>
          </a:p>
          <a:p>
            <a:pPr lvl="1" eaLnBrk="1" hangingPunct="1">
              <a:defRPr/>
            </a:pPr>
            <a:r>
              <a:rPr lang="en-US" altLang="en-US" sz="2800" dirty="0"/>
              <a:t>Messengers sent by Jesus (Lk.9:52)</a:t>
            </a:r>
          </a:p>
          <a:p>
            <a:pPr lvl="1" eaLnBrk="1" hangingPunct="1">
              <a:defRPr/>
            </a:pPr>
            <a:r>
              <a:rPr lang="en-US" altLang="en-US" sz="2800" dirty="0"/>
              <a:t>Men sent by Joshua into Jericho (Js.2:25)</a:t>
            </a:r>
          </a:p>
        </p:txBody>
      </p:sp>
    </p:spTree>
    <p:extLst>
      <p:ext uri="{BB962C8B-B14F-4D97-AF65-F5344CB8AC3E}">
        <p14:creationId xmlns:p14="http://schemas.microsoft.com/office/powerpoint/2010/main" val="3583180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uiExpand="1" build="p" bldLvl="2" autoUpdateAnimBg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212256D3-4495-2749-907A-52D17B7D1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He will send His angels…  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6C72F7DD-AE7A-9844-B411-E815557C3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Greek term “angels” means </a:t>
            </a:r>
            <a:r>
              <a:rPr lang="en-US" altLang="en-US" sz="3200" i="1" u="sng" dirty="0"/>
              <a:t>messengers</a:t>
            </a:r>
          </a:p>
          <a:p>
            <a:pPr lvl="1" eaLnBrk="1" hangingPunct="1">
              <a:defRPr/>
            </a:pPr>
            <a:r>
              <a:rPr lang="en-US" altLang="en-US" sz="2800" dirty="0"/>
              <a:t>Does not always refer to heavenly beings</a:t>
            </a:r>
          </a:p>
          <a:p>
            <a:pPr lvl="1" eaLnBrk="1" hangingPunct="1">
              <a:defRPr/>
            </a:pPr>
            <a:r>
              <a:rPr lang="en-US" altLang="en-US" sz="2800" dirty="0"/>
              <a:t>John the Baptizer (Mt.11:10) (Mk.1:2)</a:t>
            </a:r>
          </a:p>
          <a:p>
            <a:pPr lvl="1" eaLnBrk="1" hangingPunct="1">
              <a:defRPr/>
            </a:pPr>
            <a:r>
              <a:rPr lang="en-US" altLang="en-US" sz="2800" dirty="0"/>
              <a:t>Messengers sent by John (Lk.7:24)</a:t>
            </a:r>
          </a:p>
          <a:p>
            <a:pPr lvl="1" eaLnBrk="1" hangingPunct="1">
              <a:defRPr/>
            </a:pPr>
            <a:r>
              <a:rPr lang="en-US" altLang="en-US" sz="2800" dirty="0"/>
              <a:t>Messengers sent by Jesus (Lk.9:52)</a:t>
            </a:r>
          </a:p>
          <a:p>
            <a:pPr lvl="1" eaLnBrk="1" hangingPunct="1">
              <a:defRPr/>
            </a:pPr>
            <a:r>
              <a:rPr lang="en-US" altLang="en-US" sz="2800" dirty="0"/>
              <a:t>Men sent by Joshua into Jericho (Js.2:25)</a:t>
            </a:r>
          </a:p>
          <a:p>
            <a:pPr eaLnBrk="1" hangingPunct="1">
              <a:defRPr/>
            </a:pPr>
            <a:r>
              <a:rPr lang="en-US" altLang="en-US" sz="3200" dirty="0"/>
              <a:t>Men who would carry the gospel message</a:t>
            </a:r>
          </a:p>
          <a:p>
            <a:pPr lvl="1" eaLnBrk="1" hangingPunct="1">
              <a:defRPr/>
            </a:pPr>
            <a:r>
              <a:rPr lang="en-US" altLang="en-US" sz="2800" dirty="0"/>
              <a:t>Gather the elect through the trumpet call of the gospel (2Th.2:14)</a:t>
            </a:r>
          </a:p>
        </p:txBody>
      </p:sp>
    </p:spTree>
    <p:extLst>
      <p:ext uri="{BB962C8B-B14F-4D97-AF65-F5344CB8AC3E}">
        <p14:creationId xmlns:p14="http://schemas.microsoft.com/office/powerpoint/2010/main" val="2686690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uiExpand="1" build="p" bldLvl="2" autoUpdateAnimBg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6482CE4-29F5-8143-9479-5E5C47CE53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05000" y="1676400"/>
            <a:ext cx="7239000" cy="21161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6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Matthew 24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4723A06-0FF2-4148-B96E-B49D054372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11350" y="3792538"/>
            <a:ext cx="7232650" cy="1236662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sz="4400" b="0" dirty="0">
                <a:solidFill>
                  <a:schemeClr val="tx2"/>
                </a:solidFill>
                <a:latin typeface="Papyrus" panose="020B0602040200020303" pitchFamily="34" charset="77"/>
              </a:rPr>
              <a:t>Unlocking the difficult text</a:t>
            </a:r>
          </a:p>
        </p:txBody>
      </p:sp>
    </p:spTree>
    <p:extLst>
      <p:ext uri="{BB962C8B-B14F-4D97-AF65-F5344CB8AC3E}">
        <p14:creationId xmlns:p14="http://schemas.microsoft.com/office/powerpoint/2010/main" val="12480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064073CF-8A88-6243-9BBE-47225A517D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Difficulty </a:t>
            </a:r>
            <a:r>
              <a:rPr lang="en-US" altLang="en-US" sz="4400" dirty="0"/>
              <a:t>(vv.27-31)</a:t>
            </a:r>
            <a:endParaRPr lang="en-US" altLang="en-US" dirty="0"/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064073CF-8A88-6243-9BBE-47225A517D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Difficulty </a:t>
            </a:r>
            <a:r>
              <a:rPr lang="en-US" altLang="en-US" sz="4400" dirty="0"/>
              <a:t>(vv.27-31)</a:t>
            </a:r>
            <a:endParaRPr lang="en-US" altLang="en-US" dirty="0"/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C01EE013-5A4F-4849-96AF-EFF8AC18E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Chronological order?</a:t>
            </a:r>
          </a:p>
          <a:p>
            <a:pPr lvl="1" eaLnBrk="1" hangingPunct="1">
              <a:defRPr/>
            </a:pPr>
            <a:r>
              <a:rPr lang="en-US" altLang="en-US" sz="3200" dirty="0"/>
              <a:t>Second coming and destruction of Jerusalem spoken of alternately throughout chapter?</a:t>
            </a:r>
          </a:p>
        </p:txBody>
      </p:sp>
    </p:spTree>
    <p:extLst>
      <p:ext uri="{BB962C8B-B14F-4D97-AF65-F5344CB8AC3E}">
        <p14:creationId xmlns:p14="http://schemas.microsoft.com/office/powerpoint/2010/main" val="417265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064073CF-8A88-6243-9BBE-47225A517D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Difficulty </a:t>
            </a:r>
            <a:r>
              <a:rPr lang="en-US" altLang="en-US" sz="4400" dirty="0"/>
              <a:t>(vv.27-31)</a:t>
            </a:r>
            <a:endParaRPr lang="en-US" altLang="en-US" dirty="0"/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C01EE013-5A4F-4849-96AF-EFF8AC18E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Chronological order?</a:t>
            </a:r>
          </a:p>
          <a:p>
            <a:pPr lvl="1" eaLnBrk="1" hangingPunct="1">
              <a:defRPr/>
            </a:pPr>
            <a:r>
              <a:rPr lang="en-US" altLang="en-US" sz="3200" dirty="0"/>
              <a:t>Second coming and destruction of Jerusalem spoken of alternately throughout chapter?</a:t>
            </a:r>
          </a:p>
          <a:p>
            <a:pPr eaLnBrk="1" hangingPunct="1">
              <a:defRPr/>
            </a:pPr>
            <a:r>
              <a:rPr lang="en-US" altLang="en-US" sz="3600" dirty="0"/>
              <a:t>How can vv.27-31 refer to the destruction of Jerusalem?</a:t>
            </a:r>
          </a:p>
          <a:p>
            <a:pPr lvl="1" eaLnBrk="1" hangingPunct="1">
              <a:defRPr/>
            </a:pPr>
            <a:r>
              <a:rPr lang="en-US" altLang="en-US" sz="3200" dirty="0"/>
              <a:t>Lord’s </a:t>
            </a:r>
            <a:r>
              <a:rPr lang="en-US" altLang="en-US" sz="3200" u="sng" dirty="0"/>
              <a:t>coming</a:t>
            </a:r>
            <a:r>
              <a:rPr lang="en-US" altLang="en-US" sz="3200" dirty="0"/>
              <a:t> is mentioned specifically in v.27</a:t>
            </a:r>
          </a:p>
        </p:txBody>
      </p:sp>
    </p:spTree>
    <p:extLst>
      <p:ext uri="{BB962C8B-B14F-4D97-AF65-F5344CB8AC3E}">
        <p14:creationId xmlns:p14="http://schemas.microsoft.com/office/powerpoint/2010/main" val="114773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064073CF-8A88-6243-9BBE-47225A517D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Difficulty </a:t>
            </a:r>
            <a:r>
              <a:rPr lang="en-US" altLang="en-US" sz="4400" dirty="0"/>
              <a:t>(vv.27-31)</a:t>
            </a:r>
            <a:endParaRPr lang="en-US" altLang="en-US" dirty="0"/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C01EE013-5A4F-4849-96AF-EFF8AC18E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Chronological order?</a:t>
            </a:r>
          </a:p>
          <a:p>
            <a:pPr lvl="1" eaLnBrk="1" hangingPunct="1">
              <a:defRPr/>
            </a:pPr>
            <a:r>
              <a:rPr lang="en-US" altLang="en-US" sz="3200" dirty="0"/>
              <a:t>Second coming and destruction of Jerusalem spoken of alternately throughout chapter?</a:t>
            </a:r>
          </a:p>
          <a:p>
            <a:pPr eaLnBrk="1" hangingPunct="1">
              <a:defRPr/>
            </a:pPr>
            <a:r>
              <a:rPr lang="en-US" altLang="en-US" sz="3600" dirty="0"/>
              <a:t>How can vv.27-31 refer to the destruction of Jerusalem?</a:t>
            </a:r>
          </a:p>
          <a:p>
            <a:pPr lvl="1" eaLnBrk="1" hangingPunct="1">
              <a:defRPr/>
            </a:pPr>
            <a:r>
              <a:rPr lang="en-US" altLang="en-US" sz="3200" dirty="0"/>
              <a:t>Lord’s </a:t>
            </a:r>
            <a:r>
              <a:rPr lang="en-US" altLang="en-US" sz="3200" u="sng" dirty="0"/>
              <a:t>coming</a:t>
            </a:r>
            <a:r>
              <a:rPr lang="en-US" altLang="en-US" sz="3200" dirty="0"/>
              <a:t> is mentioned specifically in v.27</a:t>
            </a:r>
          </a:p>
          <a:p>
            <a:pPr eaLnBrk="1" hangingPunct="1">
              <a:defRPr/>
            </a:pPr>
            <a:r>
              <a:rPr lang="en-US" altLang="en-US" sz="3600" dirty="0"/>
              <a:t>The language of vv.29-31</a:t>
            </a:r>
          </a:p>
          <a:p>
            <a:pPr lvl="1" eaLnBrk="1" hangingPunct="1">
              <a:defRPr/>
            </a:pPr>
            <a:r>
              <a:rPr lang="en-US" altLang="en-US" sz="3200" dirty="0"/>
              <a:t>How can this refer to anything else except the 2nd coming of Christ?</a:t>
            </a:r>
          </a:p>
        </p:txBody>
      </p:sp>
    </p:spTree>
    <p:extLst>
      <p:ext uri="{BB962C8B-B14F-4D97-AF65-F5344CB8AC3E}">
        <p14:creationId xmlns:p14="http://schemas.microsoft.com/office/powerpoint/2010/main" val="389405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43ED6300-8552-1D4F-A7D9-FF315643B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Difficulty </a:t>
            </a:r>
            <a:r>
              <a:rPr lang="en-US" altLang="en-US" sz="4400" dirty="0"/>
              <a:t>(vv.27-31)</a:t>
            </a:r>
            <a:endParaRPr lang="en-US" altLang="en-US" dirty="0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070A1B83-DB96-694E-9B63-0D8817E38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8486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Present study designed to…</a:t>
            </a:r>
          </a:p>
          <a:p>
            <a:pPr lvl="1" eaLnBrk="1" hangingPunct="1">
              <a:defRPr/>
            </a:pPr>
            <a:r>
              <a:rPr lang="en-US" altLang="en-US" sz="3200" dirty="0"/>
              <a:t>Deal with these difficulties and questions</a:t>
            </a:r>
          </a:p>
          <a:p>
            <a:pPr lvl="1" eaLnBrk="1" hangingPunct="1">
              <a:defRPr/>
            </a:pPr>
            <a:r>
              <a:rPr lang="en-US" altLang="en-US" sz="3200" dirty="0"/>
              <a:t>Show that text is not as difficult as it may seem</a:t>
            </a:r>
          </a:p>
          <a:p>
            <a:pPr lvl="1" eaLnBrk="1" hangingPunct="1">
              <a:defRPr/>
            </a:pPr>
            <a:r>
              <a:rPr lang="en-US" altLang="en-US" sz="3200" dirty="0"/>
              <a:t>Show that it does fit into the time-table of v.34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uiExpand="1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43ED6300-8552-1D4F-A7D9-FF315643B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Difficulty </a:t>
            </a:r>
            <a:r>
              <a:rPr lang="en-US" altLang="en-US" sz="4400" dirty="0"/>
              <a:t>(vv.27-31)</a:t>
            </a:r>
            <a:endParaRPr lang="en-US" altLang="en-US" dirty="0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070A1B83-DB96-694E-9B63-0D8817E38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8486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Failure to understand language</a:t>
            </a:r>
          </a:p>
        </p:txBody>
      </p:sp>
    </p:spTree>
    <p:extLst>
      <p:ext uri="{BB962C8B-B14F-4D97-AF65-F5344CB8AC3E}">
        <p14:creationId xmlns:p14="http://schemas.microsoft.com/office/powerpoint/2010/main" val="274564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uiExpand="1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43ED6300-8552-1D4F-A7D9-FF315643B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Difficulty </a:t>
            </a:r>
            <a:r>
              <a:rPr lang="en-US" altLang="en-US" sz="4400" dirty="0"/>
              <a:t>(vv.27-31)</a:t>
            </a:r>
            <a:endParaRPr lang="en-US" altLang="en-US" dirty="0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070A1B83-DB96-694E-9B63-0D8817E38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8486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Failure to understand language</a:t>
            </a:r>
          </a:p>
          <a:p>
            <a:pPr lvl="1" eaLnBrk="1" hangingPunct="1">
              <a:defRPr/>
            </a:pPr>
            <a:r>
              <a:rPr lang="en-US" altLang="en-US" sz="3200" dirty="0"/>
              <a:t>That was highly symbolic, figurative, prophetic and apocalyptic</a:t>
            </a:r>
          </a:p>
        </p:txBody>
      </p:sp>
    </p:spTree>
    <p:extLst>
      <p:ext uri="{BB962C8B-B14F-4D97-AF65-F5344CB8AC3E}">
        <p14:creationId xmlns:p14="http://schemas.microsoft.com/office/powerpoint/2010/main" val="246598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uiExpand="1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43ED6300-8552-1D4F-A7D9-FF315643B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Difficulty </a:t>
            </a:r>
            <a:r>
              <a:rPr lang="en-US" altLang="en-US" sz="4400" dirty="0"/>
              <a:t>(vv.27-31)</a:t>
            </a:r>
            <a:endParaRPr lang="en-US" altLang="en-US" dirty="0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070A1B83-DB96-694E-9B63-0D8817E38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8486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Failure to understand language</a:t>
            </a:r>
          </a:p>
          <a:p>
            <a:pPr lvl="1" eaLnBrk="1" hangingPunct="1">
              <a:defRPr/>
            </a:pPr>
            <a:r>
              <a:rPr lang="en-US" altLang="en-US" sz="3200" dirty="0"/>
              <a:t>That was highly symbolic, figurative, prophetic and apocalyptic</a:t>
            </a:r>
          </a:p>
          <a:p>
            <a:pPr lvl="1" eaLnBrk="1" hangingPunct="1">
              <a:defRPr/>
            </a:pPr>
            <a:r>
              <a:rPr lang="en-US" altLang="en-US" sz="3200" dirty="0"/>
              <a:t>That was typical of O.T. prophets</a:t>
            </a:r>
          </a:p>
        </p:txBody>
      </p:sp>
    </p:spTree>
    <p:extLst>
      <p:ext uri="{BB962C8B-B14F-4D97-AF65-F5344CB8AC3E}">
        <p14:creationId xmlns:p14="http://schemas.microsoft.com/office/powerpoint/2010/main" val="359797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uiExpand="1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43ED6300-8552-1D4F-A7D9-FF315643B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Difficulty </a:t>
            </a:r>
            <a:r>
              <a:rPr lang="en-US" altLang="en-US" sz="4400" dirty="0"/>
              <a:t>(vv.27-31)</a:t>
            </a:r>
            <a:endParaRPr lang="en-US" altLang="en-US" dirty="0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070A1B83-DB96-694E-9B63-0D8817E38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8486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Failure to understand language</a:t>
            </a:r>
          </a:p>
          <a:p>
            <a:pPr lvl="1" eaLnBrk="1" hangingPunct="1">
              <a:defRPr/>
            </a:pPr>
            <a:r>
              <a:rPr lang="en-US" altLang="en-US" sz="3200" dirty="0"/>
              <a:t>That was highly symbolic, figurative, prophetic and apocalyptic</a:t>
            </a:r>
          </a:p>
          <a:p>
            <a:pPr lvl="1" eaLnBrk="1" hangingPunct="1">
              <a:defRPr/>
            </a:pPr>
            <a:r>
              <a:rPr lang="en-US" altLang="en-US" sz="3200" dirty="0"/>
              <a:t>That was typical of O.T. prophets</a:t>
            </a:r>
          </a:p>
          <a:p>
            <a:pPr lvl="1" eaLnBrk="1" hangingPunct="1">
              <a:defRPr/>
            </a:pPr>
            <a:r>
              <a:rPr lang="en-US" altLang="en-US" sz="3200" dirty="0"/>
              <a:t>That Jesus’ disciples were well acquainted with</a:t>
            </a:r>
          </a:p>
        </p:txBody>
      </p:sp>
    </p:spTree>
    <p:extLst>
      <p:ext uri="{BB962C8B-B14F-4D97-AF65-F5344CB8AC3E}">
        <p14:creationId xmlns:p14="http://schemas.microsoft.com/office/powerpoint/2010/main" val="248932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6FAF7-980A-8843-BFAF-C984A33451B4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sz="6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Matthew 24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CB9672-2ACD-1245-B769-43CA4CA41785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911350" y="3792538"/>
            <a:ext cx="6400800" cy="1928812"/>
          </a:xfrm>
        </p:spPr>
        <p:txBody>
          <a:bodyPr/>
          <a:lstStyle/>
          <a:p>
            <a:pPr>
              <a:defRPr/>
            </a:pPr>
            <a:r>
              <a:rPr lang="en-US" sz="4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End of Time…</a:t>
            </a:r>
            <a:br>
              <a:rPr lang="en-US" sz="4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 End of Jerusalem?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0B5DBBD2-7D3B-1E4E-AC7E-A45EE0E421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First: The Coming of v.27</a:t>
            </a:r>
          </a:p>
        </p:txBody>
      </p:sp>
    </p:spTree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0B5DBBD2-7D3B-1E4E-AC7E-A45EE0E421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First: The Coming of v.27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959E7B78-C0DB-CD45-844D-E213973D94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The text:</a:t>
            </a:r>
          </a:p>
          <a:p>
            <a:pPr lvl="1" eaLnBrk="1" hangingPunct="1">
              <a:defRPr/>
            </a:pPr>
            <a:r>
              <a:rPr lang="en-US" altLang="en-US" sz="3200" dirty="0"/>
              <a:t>“For as the lightning comes from the east and flashes to the west, so also will the coming of the Son of Man be.” (v.27)</a:t>
            </a:r>
          </a:p>
        </p:txBody>
      </p:sp>
    </p:spTree>
    <p:extLst>
      <p:ext uri="{BB962C8B-B14F-4D97-AF65-F5344CB8AC3E}">
        <p14:creationId xmlns:p14="http://schemas.microsoft.com/office/powerpoint/2010/main" val="333729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uiExpand="1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0B5DBBD2-7D3B-1E4E-AC7E-A45EE0E421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First: The Coming of v.27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959E7B78-C0DB-CD45-844D-E213973D94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The text:</a:t>
            </a:r>
          </a:p>
          <a:p>
            <a:pPr lvl="1" eaLnBrk="1" hangingPunct="1">
              <a:defRPr/>
            </a:pPr>
            <a:r>
              <a:rPr lang="en-US" altLang="en-US" sz="3200" dirty="0"/>
              <a:t>“For as the lightning comes from the east and flashes to the west, so also will the coming of the Son of Man be.” (v.27)</a:t>
            </a:r>
          </a:p>
          <a:p>
            <a:pPr eaLnBrk="1" hangingPunct="1">
              <a:defRPr/>
            </a:pPr>
            <a:r>
              <a:rPr lang="en-US" altLang="en-US" sz="3600" dirty="0"/>
              <a:t>This does in fact refer to the 2nd coming</a:t>
            </a:r>
          </a:p>
          <a:p>
            <a:pPr lvl="1" eaLnBrk="1" hangingPunct="1">
              <a:defRPr/>
            </a:pPr>
            <a:r>
              <a:rPr lang="en-US" altLang="en-US" sz="3200" dirty="0"/>
              <a:t>But not a </a:t>
            </a:r>
            <a:r>
              <a:rPr lang="en-US" altLang="en-US" sz="3200" i="1" u="sng" dirty="0"/>
              <a:t>SIGN</a:t>
            </a:r>
            <a:r>
              <a:rPr lang="en-US" altLang="en-US" sz="3200" dirty="0"/>
              <a:t> of the event under consideration (vv.4-34)</a:t>
            </a:r>
          </a:p>
        </p:txBody>
      </p:sp>
    </p:spTree>
    <p:extLst>
      <p:ext uri="{BB962C8B-B14F-4D97-AF65-F5344CB8AC3E}">
        <p14:creationId xmlns:p14="http://schemas.microsoft.com/office/powerpoint/2010/main" val="395073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uiExpand="1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0B5DBBD2-7D3B-1E4E-AC7E-A45EE0E421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First: The Coming of v.27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959E7B78-C0DB-CD45-844D-E213973D94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The text:</a:t>
            </a:r>
          </a:p>
          <a:p>
            <a:pPr lvl="1" eaLnBrk="1" hangingPunct="1">
              <a:defRPr/>
            </a:pPr>
            <a:r>
              <a:rPr lang="en-US" altLang="en-US" sz="3200" dirty="0"/>
              <a:t>“For as the lightning comes from the east and flashes to the west, so also will the coming of the Son of Man be.” (v.27)</a:t>
            </a:r>
          </a:p>
          <a:p>
            <a:pPr eaLnBrk="1" hangingPunct="1">
              <a:defRPr/>
            </a:pPr>
            <a:r>
              <a:rPr lang="en-US" altLang="en-US" sz="3600" dirty="0"/>
              <a:t>This does in fact refer to the 2nd coming</a:t>
            </a:r>
          </a:p>
          <a:p>
            <a:pPr lvl="1" eaLnBrk="1" hangingPunct="1">
              <a:defRPr/>
            </a:pPr>
            <a:r>
              <a:rPr lang="en-US" altLang="en-US" sz="3200" dirty="0"/>
              <a:t>But not a </a:t>
            </a:r>
            <a:r>
              <a:rPr lang="en-US" altLang="en-US" sz="3200" i="1" u="sng" dirty="0"/>
              <a:t>SIGN</a:t>
            </a:r>
            <a:r>
              <a:rPr lang="en-US" altLang="en-US" sz="3200" dirty="0"/>
              <a:t> of the event under consideration (vv.4-34)</a:t>
            </a:r>
          </a:p>
          <a:p>
            <a:pPr lvl="1" eaLnBrk="1" hangingPunct="1">
              <a:defRPr/>
            </a:pPr>
            <a:r>
              <a:rPr lang="en-US" altLang="en-US" sz="3200" dirty="0"/>
              <a:t>Rather, a </a:t>
            </a:r>
            <a:r>
              <a:rPr lang="en-US" altLang="en-US" sz="3200" i="1" u="sng" dirty="0"/>
              <a:t>CONTRAST</a:t>
            </a:r>
            <a:r>
              <a:rPr lang="en-US" altLang="en-US" sz="3200" dirty="0"/>
              <a:t> to the event</a:t>
            </a:r>
          </a:p>
        </p:txBody>
      </p:sp>
    </p:spTree>
    <p:extLst>
      <p:ext uri="{BB962C8B-B14F-4D97-AF65-F5344CB8AC3E}">
        <p14:creationId xmlns:p14="http://schemas.microsoft.com/office/powerpoint/2010/main" val="17014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uiExpand="1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991C83EA-9ECF-0B4E-81BD-3BC31F02E1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</a:t>
            </a:r>
            <a:r>
              <a:rPr lang="en-US" altLang="en-US" u="sng" dirty="0"/>
              <a:t>CONTRAST</a:t>
            </a:r>
            <a:r>
              <a:rPr lang="en-US" altLang="en-US" dirty="0"/>
              <a:t> of v.27</a:t>
            </a:r>
          </a:p>
        </p:txBody>
      </p:sp>
    </p:spTree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991C83EA-9ECF-0B4E-81BD-3BC31F02E1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</a:t>
            </a:r>
            <a:r>
              <a:rPr lang="en-US" altLang="en-US" u="sng" dirty="0"/>
              <a:t>CONTRAST</a:t>
            </a:r>
            <a:r>
              <a:rPr lang="en-US" altLang="en-US" dirty="0"/>
              <a:t> of v.27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DB8B1075-9D7C-374E-9A2B-80498503C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Connection between vv.23-26 and v.27</a:t>
            </a:r>
          </a:p>
          <a:p>
            <a:pPr lvl="1" eaLnBrk="1" hangingPunct="1">
              <a:defRPr/>
            </a:pPr>
            <a:r>
              <a:rPr lang="en-US" altLang="en-US" sz="2400" dirty="0"/>
              <a:t>“Then if anyone says to you, ‘Look, here is the Christ!’ or ‘There!’ do not believe it. For false </a:t>
            </a:r>
            <a:r>
              <a:rPr lang="en-US" altLang="en-US" sz="2400" dirty="0" err="1"/>
              <a:t>christs</a:t>
            </a:r>
            <a:r>
              <a:rPr lang="en-US" altLang="en-US" sz="2400" dirty="0"/>
              <a:t> and false prophets will rise and show great signs and wonders to deceive, if possible, even the elect. See, I have told you beforehand. Therefore if they say to you, ‘Look, He is in the desert!’ do not go out; or ‘Look, He is in the inner rooms!’ do not believe it. (vv.23-26) </a:t>
            </a:r>
            <a:r>
              <a:rPr lang="en-US" altLang="en-US" sz="2400" u="sng" dirty="0"/>
              <a:t>For as the lightning comes from the east and flashes to the west, so also will </a:t>
            </a:r>
            <a:r>
              <a:rPr lang="en-US" altLang="en-US" sz="2400" u="sng" dirty="0" err="1"/>
              <a:t>th</a:t>
            </a:r>
            <a:r>
              <a:rPr lang="en-US" altLang="en-US" sz="2400" u="sng" dirty="0"/>
              <a:t> </a:t>
            </a:r>
            <a:r>
              <a:rPr lang="en-US" altLang="en-US" sz="2400" u="sng" dirty="0" err="1"/>
              <a:t>ecoming</a:t>
            </a:r>
            <a:r>
              <a:rPr lang="en-US" altLang="en-US" sz="2400" u="sng" dirty="0"/>
              <a:t> of the Son of Man be</a:t>
            </a:r>
            <a:r>
              <a:rPr lang="en-US" altLang="en-US" sz="2400" dirty="0"/>
              <a:t>.” (v.27)</a:t>
            </a:r>
          </a:p>
        </p:txBody>
      </p:sp>
    </p:spTree>
    <p:extLst>
      <p:ext uri="{BB962C8B-B14F-4D97-AF65-F5344CB8AC3E}">
        <p14:creationId xmlns:p14="http://schemas.microsoft.com/office/powerpoint/2010/main" val="197808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uiExpand="1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991C83EA-9ECF-0B4E-81BD-3BC31F02E1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</a:t>
            </a:r>
            <a:r>
              <a:rPr lang="en-US" altLang="en-US" u="sng" dirty="0"/>
              <a:t>CONTRAST</a:t>
            </a:r>
            <a:r>
              <a:rPr lang="en-US" altLang="en-US" dirty="0"/>
              <a:t> of v.27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DB8B1075-9D7C-374E-9A2B-80498503C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Connection between vv.23-26 and v.27</a:t>
            </a:r>
          </a:p>
          <a:p>
            <a:pPr lvl="1" eaLnBrk="1" hangingPunct="1">
              <a:defRPr/>
            </a:pPr>
            <a:r>
              <a:rPr lang="en-US" altLang="en-US" sz="2400" dirty="0"/>
              <a:t>“Then if anyone says to you, ‘Look, here is the Christ!’ or ‘There!’ do not believe it. For false </a:t>
            </a:r>
            <a:r>
              <a:rPr lang="en-US" altLang="en-US" sz="2400" dirty="0" err="1"/>
              <a:t>christs</a:t>
            </a:r>
            <a:r>
              <a:rPr lang="en-US" altLang="en-US" sz="2400" dirty="0"/>
              <a:t> and false prophets will rise and show great signs and wonders to deceive, if possible, even the elect. See, I have told you beforehand. Therefore if they say to you, ‘Look, He is in the desert!’ do not go out; or ‘Look, He is in the inner rooms!’ do not believe it. (vv.23-26) </a:t>
            </a:r>
            <a:r>
              <a:rPr lang="en-US" altLang="en-US" sz="2400" u="sng" dirty="0"/>
              <a:t>For as the lightning comes from the east and flashes to the west, so also will </a:t>
            </a:r>
            <a:r>
              <a:rPr lang="en-US" altLang="en-US" sz="2400" u="sng" dirty="0" err="1"/>
              <a:t>th</a:t>
            </a:r>
            <a:r>
              <a:rPr lang="en-US" altLang="en-US" sz="2400" u="sng" dirty="0"/>
              <a:t> </a:t>
            </a:r>
            <a:r>
              <a:rPr lang="en-US" altLang="en-US" sz="2400" u="sng" dirty="0" err="1"/>
              <a:t>ecoming</a:t>
            </a:r>
            <a:r>
              <a:rPr lang="en-US" altLang="en-US" sz="2400" u="sng" dirty="0"/>
              <a:t> of the Son of Man be</a:t>
            </a:r>
            <a:r>
              <a:rPr lang="en-US" altLang="en-US" sz="2400" dirty="0"/>
              <a:t>.” (v.27)</a:t>
            </a:r>
          </a:p>
          <a:p>
            <a:pPr eaLnBrk="1" hangingPunct="1">
              <a:defRPr/>
            </a:pPr>
            <a:r>
              <a:rPr lang="en-US" altLang="en-US" sz="3200" dirty="0"/>
              <a:t>The word </a:t>
            </a:r>
            <a:r>
              <a:rPr lang="en-US" altLang="en-US" sz="3200" i="1" dirty="0"/>
              <a:t>“</a:t>
            </a:r>
            <a:r>
              <a:rPr lang="en-US" altLang="en-US" sz="3200" i="1" u="sng" dirty="0"/>
              <a:t>For</a:t>
            </a:r>
            <a:r>
              <a:rPr lang="en-US" altLang="en-US" sz="3200" i="1" dirty="0"/>
              <a:t>…”</a:t>
            </a:r>
            <a:r>
              <a:rPr lang="en-US" altLang="en-US" sz="3200" dirty="0"/>
              <a:t> shows </a:t>
            </a:r>
            <a:r>
              <a:rPr lang="en-US" altLang="en-US" sz="3200" u="sng" dirty="0"/>
              <a:t>CONTRAST</a:t>
            </a:r>
            <a:endParaRPr lang="en-US" altLang="en-US" sz="3200" dirty="0"/>
          </a:p>
        </p:txBody>
      </p:sp>
      <p:sp>
        <p:nvSpPr>
          <p:cNvPr id="94213" name="Oval 5">
            <a:extLst>
              <a:ext uri="{FF2B5EF4-FFF2-40B4-BE49-F238E27FC236}">
                <a16:creationId xmlns:a16="http://schemas.microsoft.com/office/drawing/2014/main" id="{BA63F9C4-E36F-7B47-95F0-0518D99AF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412343"/>
            <a:ext cx="609600" cy="3810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itchFamily="2" charset="2"/>
              <a:buChar char="¨"/>
              <a:defRPr sz="4000" b="1">
                <a:solidFill>
                  <a:schemeClr val="tx1"/>
                </a:solidFill>
                <a:latin typeface="Arial Narrow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3600">
                <a:solidFill>
                  <a:schemeClr val="tx2"/>
                </a:solidFill>
                <a:latin typeface="Arial Narrow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 Narrow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 Narrow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 Narrow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 Narrow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 Narrow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 Narrow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94214" name="Line 6">
            <a:extLst>
              <a:ext uri="{FF2B5EF4-FFF2-40B4-BE49-F238E27FC236}">
                <a16:creationId xmlns:a16="http://schemas.microsoft.com/office/drawing/2014/main" id="{BD845F03-36F5-544B-B969-245D4836849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5200" y="4876800"/>
            <a:ext cx="0" cy="762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8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uiExpand="1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FFF6F9A2-91BE-6A45-9B62-EA87F22BFB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8001000" cy="12065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/>
              <a:t>The Context of v.27</a:t>
            </a:r>
          </a:p>
        </p:txBody>
      </p:sp>
    </p:spTree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FFF6F9A2-91BE-6A45-9B62-EA87F22BFB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Context of v.27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CA2CF65F-7B0A-5845-90D8-7702F18627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The Disciples Question (v.3)</a:t>
            </a:r>
          </a:p>
          <a:p>
            <a:pPr lvl="1" eaLnBrk="1" hangingPunct="1">
              <a:defRPr/>
            </a:pPr>
            <a:r>
              <a:rPr lang="en-US" altLang="en-US" sz="2800" dirty="0"/>
              <a:t>When the destruction would take place</a:t>
            </a:r>
          </a:p>
        </p:txBody>
      </p:sp>
    </p:spTree>
    <p:extLst>
      <p:ext uri="{BB962C8B-B14F-4D97-AF65-F5344CB8AC3E}">
        <p14:creationId xmlns:p14="http://schemas.microsoft.com/office/powerpoint/2010/main" val="240204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uiExpand="1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FFF6F9A2-91BE-6A45-9B62-EA87F22BFB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Context of v.27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CA2CF65F-7B0A-5845-90D8-7702F18627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The Disciples Question (v.3)</a:t>
            </a:r>
          </a:p>
          <a:p>
            <a:pPr lvl="1" eaLnBrk="1" hangingPunct="1">
              <a:defRPr/>
            </a:pPr>
            <a:r>
              <a:rPr lang="en-US" altLang="en-US" sz="2800" dirty="0"/>
              <a:t>When the destruction would take place</a:t>
            </a:r>
          </a:p>
          <a:p>
            <a:pPr eaLnBrk="1" hangingPunct="1">
              <a:defRPr/>
            </a:pPr>
            <a:r>
              <a:rPr lang="en-US" altLang="en-US" sz="3200" dirty="0"/>
              <a:t>Warning of premature signs (v.4,6,8)</a:t>
            </a:r>
          </a:p>
          <a:p>
            <a:pPr lvl="1" eaLnBrk="1" hangingPunct="1">
              <a:defRPr/>
            </a:pPr>
            <a:r>
              <a:rPr lang="en-US" altLang="en-US" sz="2800" dirty="0"/>
              <a:t>Caution against deception by misleading signs</a:t>
            </a:r>
          </a:p>
        </p:txBody>
      </p:sp>
    </p:spTree>
    <p:extLst>
      <p:ext uri="{BB962C8B-B14F-4D97-AF65-F5344CB8AC3E}">
        <p14:creationId xmlns:p14="http://schemas.microsoft.com/office/powerpoint/2010/main" val="77655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7FB1CE9-54EB-9543-B188-4BF0549E53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u="sng" dirty="0"/>
              <a:t>Matt. 24</a:t>
            </a:r>
            <a:r>
              <a:rPr lang="en-US" altLang="en-US" sz="5400" dirty="0"/>
              <a:t>: </a:t>
            </a:r>
            <a:r>
              <a:rPr lang="en-US" altLang="en-US" dirty="0"/>
              <a:t>Four Part Study</a:t>
            </a:r>
            <a:endParaRPr lang="en-US" altLang="en-US" sz="5400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2262950-D5DA-0443-BF1B-975CFADC95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i="1" dirty="0"/>
              <a:t>The Time Text</a:t>
            </a:r>
          </a:p>
          <a:p>
            <a:pPr lvl="1" eaLnBrk="1" hangingPunct="1">
              <a:defRPr/>
            </a:pPr>
            <a:r>
              <a:rPr lang="en-US" altLang="en-US" sz="3200" i="1" dirty="0"/>
              <a:t>(v.34)</a:t>
            </a:r>
          </a:p>
          <a:p>
            <a:pPr eaLnBrk="1" hangingPunct="1">
              <a:defRPr/>
            </a:pPr>
            <a:r>
              <a:rPr lang="en-US" altLang="en-US" sz="3600" i="1" dirty="0"/>
              <a:t>The Transition Text</a:t>
            </a:r>
          </a:p>
          <a:p>
            <a:pPr lvl="1" eaLnBrk="1" hangingPunct="1">
              <a:defRPr/>
            </a:pPr>
            <a:r>
              <a:rPr lang="en-US" altLang="en-US" sz="3200" i="1" dirty="0"/>
              <a:t>(vv.35,36)</a:t>
            </a:r>
          </a:p>
          <a:p>
            <a:pPr eaLnBrk="1" hangingPunct="1">
              <a:defRPr/>
            </a:pPr>
            <a:r>
              <a:rPr lang="en-US" altLang="en-US" sz="3600" i="1" dirty="0"/>
              <a:t>The Lord’s Coming</a:t>
            </a:r>
          </a:p>
          <a:p>
            <a:pPr lvl="1" eaLnBrk="1" hangingPunct="1">
              <a:defRPr/>
            </a:pPr>
            <a:r>
              <a:rPr lang="en-US" altLang="en-US" sz="3200" i="1" dirty="0"/>
              <a:t>(vv.28-31)</a:t>
            </a:r>
          </a:p>
          <a:p>
            <a:pPr eaLnBrk="1" hangingPunct="1">
              <a:defRPr/>
            </a:pPr>
            <a:r>
              <a:rPr lang="en-US" altLang="en-US" sz="3600" i="1" dirty="0"/>
              <a:t>Matthew 24 and The Context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2328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FFF6F9A2-91BE-6A45-9B62-EA87F22BFB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Context of v.27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CA2CF65F-7B0A-5845-90D8-7702F18627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The Disciples Question (v.3)</a:t>
            </a:r>
          </a:p>
          <a:p>
            <a:pPr lvl="1" eaLnBrk="1" hangingPunct="1">
              <a:defRPr/>
            </a:pPr>
            <a:r>
              <a:rPr lang="en-US" altLang="en-US" sz="2800" dirty="0"/>
              <a:t>When the destruction would take place</a:t>
            </a:r>
          </a:p>
          <a:p>
            <a:pPr eaLnBrk="1" hangingPunct="1">
              <a:defRPr/>
            </a:pPr>
            <a:r>
              <a:rPr lang="en-US" altLang="en-US" sz="3200" dirty="0"/>
              <a:t>Warning of premature signs (v.4,6,8)</a:t>
            </a:r>
          </a:p>
          <a:p>
            <a:pPr lvl="1" eaLnBrk="1" hangingPunct="1">
              <a:defRPr/>
            </a:pPr>
            <a:r>
              <a:rPr lang="en-US" altLang="en-US" sz="2800" dirty="0"/>
              <a:t>Caution against deception by misleading signs</a:t>
            </a:r>
          </a:p>
          <a:p>
            <a:pPr eaLnBrk="1" hangingPunct="1">
              <a:defRPr/>
            </a:pPr>
            <a:r>
              <a:rPr lang="en-US" altLang="en-US" sz="3200" dirty="0"/>
              <a:t>An explicit but approximate sign (v.14)</a:t>
            </a:r>
          </a:p>
          <a:p>
            <a:pPr lvl="1" eaLnBrk="1" hangingPunct="1">
              <a:defRPr/>
            </a:pPr>
            <a:r>
              <a:rPr lang="en-US" altLang="en-US" sz="2800" dirty="0"/>
              <a:t>(Ac.2:5; 8:4; 11:19; 8:26-40) (Co.1:5,6,23)</a:t>
            </a:r>
          </a:p>
        </p:txBody>
      </p:sp>
    </p:spTree>
    <p:extLst>
      <p:ext uri="{BB962C8B-B14F-4D97-AF65-F5344CB8AC3E}">
        <p14:creationId xmlns:p14="http://schemas.microsoft.com/office/powerpoint/2010/main" val="214353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uiExpand="1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FFF6F9A2-91BE-6A45-9B62-EA87F22BFB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Context of v.27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CA2CF65F-7B0A-5845-90D8-7702F18627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The Disciples Question (v.3)</a:t>
            </a:r>
          </a:p>
          <a:p>
            <a:pPr lvl="1" eaLnBrk="1" hangingPunct="1">
              <a:defRPr/>
            </a:pPr>
            <a:r>
              <a:rPr lang="en-US" altLang="en-US" sz="2800" dirty="0"/>
              <a:t>When the destruction would take place</a:t>
            </a:r>
          </a:p>
          <a:p>
            <a:pPr eaLnBrk="1" hangingPunct="1">
              <a:defRPr/>
            </a:pPr>
            <a:r>
              <a:rPr lang="en-US" altLang="en-US" sz="3200" dirty="0"/>
              <a:t>Warning of premature signs (v.4,6,8)</a:t>
            </a:r>
          </a:p>
          <a:p>
            <a:pPr lvl="1" eaLnBrk="1" hangingPunct="1">
              <a:defRPr/>
            </a:pPr>
            <a:r>
              <a:rPr lang="en-US" altLang="en-US" sz="2800" dirty="0"/>
              <a:t>Caution against deception by misleading signs</a:t>
            </a:r>
          </a:p>
          <a:p>
            <a:pPr eaLnBrk="1" hangingPunct="1">
              <a:defRPr/>
            </a:pPr>
            <a:r>
              <a:rPr lang="en-US" altLang="en-US" sz="3200" dirty="0"/>
              <a:t>An explicit but approximate sign (v.14)</a:t>
            </a:r>
          </a:p>
          <a:p>
            <a:pPr lvl="1" eaLnBrk="1" hangingPunct="1">
              <a:defRPr/>
            </a:pPr>
            <a:r>
              <a:rPr lang="en-US" altLang="en-US" sz="2800" dirty="0"/>
              <a:t>(Ac.2:5; 8:4; 11:19; 8:26-40) (Co.1:5,6,23)</a:t>
            </a:r>
          </a:p>
          <a:p>
            <a:pPr eaLnBrk="1" hangingPunct="1">
              <a:defRPr/>
            </a:pPr>
            <a:r>
              <a:rPr lang="en-US" altLang="en-US" sz="3200" dirty="0"/>
              <a:t>The Actual Sign (v.15)</a:t>
            </a:r>
          </a:p>
          <a:p>
            <a:pPr lvl="1" eaLnBrk="1" hangingPunct="1">
              <a:defRPr/>
            </a:pPr>
            <a:r>
              <a:rPr lang="en-US" altLang="en-US" sz="2800" dirty="0"/>
              <a:t>The Roman army surrounding Jerusalem (Lk.19:41-44 ; 21:20-21)</a:t>
            </a:r>
          </a:p>
        </p:txBody>
      </p:sp>
    </p:spTree>
    <p:extLst>
      <p:ext uri="{BB962C8B-B14F-4D97-AF65-F5344CB8AC3E}">
        <p14:creationId xmlns:p14="http://schemas.microsoft.com/office/powerpoint/2010/main" val="419893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uiExpand="1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4B2108E6-090F-2845-A7BD-CBC1E92898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Prophecy of v.23-26</a:t>
            </a:r>
          </a:p>
        </p:txBody>
      </p:sp>
    </p:spTree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4B2108E6-090F-2845-A7BD-CBC1E92898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Prophecy of v.23-26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BF777A98-841D-7A4E-A083-B10A9A8E8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Refers to </a:t>
            </a:r>
            <a:r>
              <a:rPr lang="en-US" altLang="en-US" sz="3200" u="sng" dirty="0"/>
              <a:t>actual</a:t>
            </a:r>
            <a:r>
              <a:rPr lang="en-US" altLang="en-US" sz="3200" dirty="0"/>
              <a:t> siege of Jerusalem</a:t>
            </a:r>
          </a:p>
          <a:p>
            <a:pPr lvl="1" eaLnBrk="1" hangingPunct="1">
              <a:defRPr/>
            </a:pPr>
            <a:r>
              <a:rPr lang="en-US" altLang="en-US" sz="2800" dirty="0"/>
              <a:t>Not the earlier period mentioned in verses 4-13</a:t>
            </a:r>
          </a:p>
        </p:txBody>
      </p:sp>
    </p:spTree>
    <p:extLst>
      <p:ext uri="{BB962C8B-B14F-4D97-AF65-F5344CB8AC3E}">
        <p14:creationId xmlns:p14="http://schemas.microsoft.com/office/powerpoint/2010/main" val="201943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uiExpand="1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4B2108E6-090F-2845-A7BD-CBC1E92898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Prophecy of v.23-26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BF777A98-841D-7A4E-A083-B10A9A8E8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Refers to </a:t>
            </a:r>
            <a:r>
              <a:rPr lang="en-US" altLang="en-US" sz="3200" u="sng" dirty="0"/>
              <a:t>actual</a:t>
            </a:r>
            <a:r>
              <a:rPr lang="en-US" altLang="en-US" sz="3200" dirty="0"/>
              <a:t> siege of Jerusalem</a:t>
            </a:r>
          </a:p>
          <a:p>
            <a:pPr lvl="1" eaLnBrk="1" hangingPunct="1">
              <a:defRPr/>
            </a:pPr>
            <a:r>
              <a:rPr lang="en-US" altLang="en-US" sz="2800" dirty="0"/>
              <a:t>Not the earlier period mentioned in verses 4-13</a:t>
            </a:r>
          </a:p>
          <a:p>
            <a:pPr eaLnBrk="1" hangingPunct="1">
              <a:defRPr/>
            </a:pPr>
            <a:r>
              <a:rPr lang="en-US" altLang="en-US" sz="3200" dirty="0"/>
              <a:t>No personal coming at this destruction</a:t>
            </a:r>
          </a:p>
          <a:p>
            <a:pPr lvl="1" eaLnBrk="1" hangingPunct="1">
              <a:defRPr/>
            </a:pPr>
            <a:r>
              <a:rPr lang="en-US" altLang="en-US" sz="2800" dirty="0"/>
              <a:t>One sign - the cry of false </a:t>
            </a:r>
            <a:r>
              <a:rPr lang="en-US" altLang="en-US" sz="2800" dirty="0" err="1"/>
              <a:t>christs</a:t>
            </a:r>
            <a:r>
              <a:rPr lang="en-US" altLang="en-US" sz="2800" dirty="0"/>
              <a:t> to deceive - “Look, here is the Christ”</a:t>
            </a:r>
          </a:p>
        </p:txBody>
      </p:sp>
    </p:spTree>
    <p:extLst>
      <p:ext uri="{BB962C8B-B14F-4D97-AF65-F5344CB8AC3E}">
        <p14:creationId xmlns:p14="http://schemas.microsoft.com/office/powerpoint/2010/main" val="101747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uiExpand="1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4B2108E6-090F-2845-A7BD-CBC1E92898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Prophecy of v.23-26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BF777A98-841D-7A4E-A083-B10A9A8E8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Refers to </a:t>
            </a:r>
            <a:r>
              <a:rPr lang="en-US" altLang="en-US" sz="3200" u="sng" dirty="0"/>
              <a:t>actual</a:t>
            </a:r>
            <a:r>
              <a:rPr lang="en-US" altLang="en-US" sz="3200" dirty="0"/>
              <a:t> siege of Jerusalem</a:t>
            </a:r>
          </a:p>
          <a:p>
            <a:pPr lvl="1" eaLnBrk="1" hangingPunct="1">
              <a:defRPr/>
            </a:pPr>
            <a:r>
              <a:rPr lang="en-US" altLang="en-US" sz="2800" dirty="0"/>
              <a:t>Not the earlier period mentioned in verses 4-13</a:t>
            </a:r>
          </a:p>
          <a:p>
            <a:pPr eaLnBrk="1" hangingPunct="1">
              <a:defRPr/>
            </a:pPr>
            <a:r>
              <a:rPr lang="en-US" altLang="en-US" sz="3200" dirty="0"/>
              <a:t>No personal coming at this destruction</a:t>
            </a:r>
          </a:p>
          <a:p>
            <a:pPr lvl="1" eaLnBrk="1" hangingPunct="1">
              <a:defRPr/>
            </a:pPr>
            <a:r>
              <a:rPr lang="en-US" altLang="en-US" sz="2800" dirty="0"/>
              <a:t>One sign - the cry of false </a:t>
            </a:r>
            <a:r>
              <a:rPr lang="en-US" altLang="en-US" sz="2800" dirty="0" err="1"/>
              <a:t>christs</a:t>
            </a:r>
            <a:r>
              <a:rPr lang="en-US" altLang="en-US" sz="2800" dirty="0"/>
              <a:t> to deceive - “Look, here is the Christ”</a:t>
            </a:r>
          </a:p>
          <a:p>
            <a:pPr lvl="1" eaLnBrk="1" hangingPunct="1">
              <a:defRPr/>
            </a:pPr>
            <a:r>
              <a:rPr lang="en-US" altLang="en-US" sz="2800" dirty="0"/>
              <a:t>“</a:t>
            </a:r>
            <a:r>
              <a:rPr lang="en-US" altLang="en-US" sz="2800" u="sng" dirty="0"/>
              <a:t>Do not believe it</a:t>
            </a:r>
            <a:r>
              <a:rPr lang="en-US" altLang="en-US" sz="2800" dirty="0"/>
              <a:t>” (v.23,26)</a:t>
            </a:r>
          </a:p>
        </p:txBody>
      </p:sp>
    </p:spTree>
    <p:extLst>
      <p:ext uri="{BB962C8B-B14F-4D97-AF65-F5344CB8AC3E}">
        <p14:creationId xmlns:p14="http://schemas.microsoft.com/office/powerpoint/2010/main" val="153244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uiExpand="1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4B2108E6-090F-2845-A7BD-CBC1E92898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Prophecy of v.23-26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BF777A98-841D-7A4E-A083-B10A9A8E8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Refers to </a:t>
            </a:r>
            <a:r>
              <a:rPr lang="en-US" altLang="en-US" sz="3200" u="sng" dirty="0"/>
              <a:t>actual</a:t>
            </a:r>
            <a:r>
              <a:rPr lang="en-US" altLang="en-US" sz="3200" dirty="0"/>
              <a:t> siege of Jerusalem</a:t>
            </a:r>
          </a:p>
          <a:p>
            <a:pPr lvl="1" eaLnBrk="1" hangingPunct="1">
              <a:defRPr/>
            </a:pPr>
            <a:r>
              <a:rPr lang="en-US" altLang="en-US" sz="2800" dirty="0"/>
              <a:t>Not the earlier period mentioned in verses 4-13</a:t>
            </a:r>
          </a:p>
          <a:p>
            <a:pPr eaLnBrk="1" hangingPunct="1">
              <a:defRPr/>
            </a:pPr>
            <a:r>
              <a:rPr lang="en-US" altLang="en-US" sz="3200" dirty="0"/>
              <a:t>No personal coming at this destruction</a:t>
            </a:r>
          </a:p>
          <a:p>
            <a:pPr lvl="1" eaLnBrk="1" hangingPunct="1">
              <a:defRPr/>
            </a:pPr>
            <a:r>
              <a:rPr lang="en-US" altLang="en-US" sz="2800" dirty="0"/>
              <a:t>One sign - the cry of false </a:t>
            </a:r>
            <a:r>
              <a:rPr lang="en-US" altLang="en-US" sz="2800" dirty="0" err="1"/>
              <a:t>christs</a:t>
            </a:r>
            <a:r>
              <a:rPr lang="en-US" altLang="en-US" sz="2800" dirty="0"/>
              <a:t> to deceive - “Look, here is the Christ”</a:t>
            </a:r>
          </a:p>
          <a:p>
            <a:pPr lvl="1" eaLnBrk="1" hangingPunct="1">
              <a:defRPr/>
            </a:pPr>
            <a:r>
              <a:rPr lang="en-US" altLang="en-US" sz="2800" dirty="0"/>
              <a:t>“</a:t>
            </a:r>
            <a:r>
              <a:rPr lang="en-US" altLang="en-US" sz="2800" u="sng" dirty="0"/>
              <a:t>Do not believe it</a:t>
            </a:r>
            <a:r>
              <a:rPr lang="en-US" altLang="en-US" sz="2800" dirty="0"/>
              <a:t>” (v.23,26)</a:t>
            </a:r>
          </a:p>
          <a:p>
            <a:pPr lvl="1" eaLnBrk="1" hangingPunct="1">
              <a:defRPr/>
            </a:pPr>
            <a:r>
              <a:rPr lang="en-US" altLang="en-US" sz="2800" dirty="0"/>
              <a:t>During this time he would not appear in person but rather in judgment</a:t>
            </a:r>
          </a:p>
        </p:txBody>
      </p:sp>
    </p:spTree>
    <p:extLst>
      <p:ext uri="{BB962C8B-B14F-4D97-AF65-F5344CB8AC3E}">
        <p14:creationId xmlns:p14="http://schemas.microsoft.com/office/powerpoint/2010/main" val="408929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uiExpand="1" build="p" bldLvl="2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9EB9E199-42C6-D146-8AAD-7E51A93D0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</a:t>
            </a:r>
            <a:r>
              <a:rPr lang="en-US" altLang="en-US" u="sng" dirty="0"/>
              <a:t>CONTRAST</a:t>
            </a:r>
            <a:r>
              <a:rPr lang="en-US" altLang="en-US" dirty="0"/>
              <a:t> of v.27</a:t>
            </a:r>
          </a:p>
        </p:txBody>
      </p:sp>
    </p:spTree>
  </p:cSld>
  <p:clrMapOvr>
    <a:masterClrMapping/>
  </p:clrMapOvr>
  <p:transition spd="slow">
    <p:push dir="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9EB9E199-42C6-D146-8AAD-7E51A93D0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</a:t>
            </a:r>
            <a:r>
              <a:rPr lang="en-US" altLang="en-US" u="sng" dirty="0"/>
              <a:t>CONTRAST</a:t>
            </a:r>
            <a:r>
              <a:rPr lang="en-US" altLang="en-US" dirty="0"/>
              <a:t> of v.27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0D5996D3-1344-1C4B-A164-1D8A1C521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When Christ comes personally… </a:t>
            </a:r>
          </a:p>
          <a:p>
            <a:pPr lvl="1" eaLnBrk="1" hangingPunct="1">
              <a:defRPr/>
            </a:pPr>
            <a:r>
              <a:rPr lang="en-US" altLang="en-US" sz="2800" dirty="0"/>
              <a:t>No cry or announcement will be needed</a:t>
            </a:r>
          </a:p>
        </p:txBody>
      </p:sp>
    </p:spTree>
    <p:extLst>
      <p:ext uri="{BB962C8B-B14F-4D97-AF65-F5344CB8AC3E}">
        <p14:creationId xmlns:p14="http://schemas.microsoft.com/office/powerpoint/2010/main" val="61981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uiExpand="1" build="p" bldLvl="2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9EB9E199-42C6-D146-8AAD-7E51A93D0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</a:t>
            </a:r>
            <a:r>
              <a:rPr lang="en-US" altLang="en-US" u="sng" dirty="0"/>
              <a:t>CONTRAST</a:t>
            </a:r>
            <a:r>
              <a:rPr lang="en-US" altLang="en-US" dirty="0"/>
              <a:t> of v.27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0D5996D3-1344-1C4B-A164-1D8A1C521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When Christ comes personally… </a:t>
            </a:r>
          </a:p>
          <a:p>
            <a:pPr lvl="1" eaLnBrk="1" hangingPunct="1">
              <a:defRPr/>
            </a:pPr>
            <a:r>
              <a:rPr lang="en-US" altLang="en-US" sz="2800" dirty="0"/>
              <a:t>No cry or announcement will be needed</a:t>
            </a:r>
          </a:p>
          <a:p>
            <a:pPr lvl="1" eaLnBrk="1" hangingPunct="1">
              <a:defRPr/>
            </a:pPr>
            <a:r>
              <a:rPr lang="en-US" altLang="en-US" sz="2800" dirty="0"/>
              <a:t>No deception will be possible</a:t>
            </a:r>
          </a:p>
        </p:txBody>
      </p:sp>
    </p:spTree>
    <p:extLst>
      <p:ext uri="{BB962C8B-B14F-4D97-AF65-F5344CB8AC3E}">
        <p14:creationId xmlns:p14="http://schemas.microsoft.com/office/powerpoint/2010/main" val="15356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uiExpand="1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47F3D3B7-69B2-1A49-8283-9736059D7A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6000" dirty="0">
                <a:latin typeface="Albertus Extra Bold" panose="020E0602030304020304" pitchFamily="34" charset="0"/>
              </a:rPr>
              <a:t>Matthew 24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4C2B960A-6D45-494F-BEEC-1266CC95F4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06286" y="1549400"/>
            <a:ext cx="7685314" cy="495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buNone/>
              <a:defRPr/>
            </a:pPr>
            <a:endParaRPr lang="en-US" altLang="en-US" sz="1800" dirty="0">
              <a:latin typeface="+mj-lt"/>
            </a:endParaRPr>
          </a:p>
          <a:p>
            <a:pPr algn="ctr" eaLnBrk="1" hangingPunct="1">
              <a:buNone/>
              <a:defRPr/>
            </a:pPr>
            <a:r>
              <a:rPr lang="en-US" altLang="en-US" sz="6600" dirty="0">
                <a:latin typeface="+mj-lt"/>
              </a:rPr>
              <a:t>The Lord’s Coming </a:t>
            </a:r>
            <a:r>
              <a:rPr lang="en-US" altLang="en-US" sz="5400" dirty="0">
                <a:latin typeface="+mj-lt"/>
              </a:rPr>
              <a:t>in vv.28-31</a:t>
            </a:r>
            <a:endParaRPr lang="en-US" altLang="en-US" sz="6600" dirty="0">
              <a:latin typeface="+mj-lt"/>
            </a:endParaRPr>
          </a:p>
          <a:p>
            <a:pPr algn="ctr" eaLnBrk="1" hangingPunct="1">
              <a:buNone/>
              <a:defRPr/>
            </a:pPr>
            <a:endParaRPr lang="en-US" altLang="en-US" sz="2800" i="1" dirty="0">
              <a:solidFill>
                <a:schemeClr val="tx2"/>
              </a:solidFill>
              <a:latin typeface="Papyrus" panose="020B0602040200020303" pitchFamily="34" charset="77"/>
            </a:endParaRPr>
          </a:p>
          <a:p>
            <a:pPr algn="ctr" eaLnBrk="1" hangingPunct="1">
              <a:buFont typeface="Symbol" pitchFamily="2" charset="2"/>
              <a:buNone/>
              <a:defRPr/>
            </a:pPr>
            <a:r>
              <a:rPr lang="en-US" altLang="en-US" sz="4800" i="1" dirty="0">
                <a:solidFill>
                  <a:schemeClr val="tx2"/>
                </a:solidFill>
                <a:latin typeface="Papyrus" panose="020B0602040200020303" pitchFamily="34" charset="77"/>
              </a:rPr>
              <a:t>The Third Key To Proper Understanding </a:t>
            </a:r>
            <a:endParaRPr lang="en-US" altLang="en-US" sz="4800" dirty="0">
              <a:solidFill>
                <a:schemeClr val="tx2"/>
              </a:solidFill>
              <a:latin typeface="Papyrus" panose="020B0602040200020303" pitchFamily="34" charset="77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9EB9E199-42C6-D146-8AAD-7E51A93D0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</a:t>
            </a:r>
            <a:r>
              <a:rPr lang="en-US" altLang="en-US" u="sng" dirty="0"/>
              <a:t>CONTRAST</a:t>
            </a:r>
            <a:r>
              <a:rPr lang="en-US" altLang="en-US" dirty="0"/>
              <a:t> of v.27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0D5996D3-1344-1C4B-A164-1D8A1C521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When Christ comes personally… </a:t>
            </a:r>
          </a:p>
          <a:p>
            <a:pPr lvl="1" eaLnBrk="1" hangingPunct="1">
              <a:defRPr/>
            </a:pPr>
            <a:r>
              <a:rPr lang="en-US" altLang="en-US" sz="2800" dirty="0"/>
              <a:t>No cry or announcement will be needed</a:t>
            </a:r>
          </a:p>
          <a:p>
            <a:pPr lvl="1" eaLnBrk="1" hangingPunct="1">
              <a:defRPr/>
            </a:pPr>
            <a:r>
              <a:rPr lang="en-US" altLang="en-US" sz="2800" dirty="0"/>
              <a:t>No deception will be possible</a:t>
            </a:r>
          </a:p>
          <a:p>
            <a:pPr lvl="1" eaLnBrk="1" hangingPunct="1">
              <a:defRPr/>
            </a:pPr>
            <a:r>
              <a:rPr lang="en-US" altLang="en-US" sz="2800" dirty="0"/>
              <a:t>Not a local event but universal - seen by all</a:t>
            </a:r>
          </a:p>
        </p:txBody>
      </p:sp>
    </p:spTree>
    <p:extLst>
      <p:ext uri="{BB962C8B-B14F-4D97-AF65-F5344CB8AC3E}">
        <p14:creationId xmlns:p14="http://schemas.microsoft.com/office/powerpoint/2010/main" val="241551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uiExpand="1" build="p" bldLvl="2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9EB9E199-42C6-D146-8AAD-7E51A93D0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</a:t>
            </a:r>
            <a:r>
              <a:rPr lang="en-US" altLang="en-US" u="sng" dirty="0"/>
              <a:t>CONTRAST</a:t>
            </a:r>
            <a:r>
              <a:rPr lang="en-US" altLang="en-US" dirty="0"/>
              <a:t> of v.27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0D5996D3-1344-1C4B-A164-1D8A1C521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When Christ comes personally… </a:t>
            </a:r>
          </a:p>
          <a:p>
            <a:pPr lvl="1" eaLnBrk="1" hangingPunct="1">
              <a:defRPr/>
            </a:pPr>
            <a:r>
              <a:rPr lang="en-US" altLang="en-US" sz="2800" dirty="0"/>
              <a:t>No cry or announcement will be needed</a:t>
            </a:r>
          </a:p>
          <a:p>
            <a:pPr lvl="1" eaLnBrk="1" hangingPunct="1">
              <a:defRPr/>
            </a:pPr>
            <a:r>
              <a:rPr lang="en-US" altLang="en-US" sz="2800" dirty="0"/>
              <a:t>No deception will be possible</a:t>
            </a:r>
          </a:p>
          <a:p>
            <a:pPr lvl="1" eaLnBrk="1" hangingPunct="1">
              <a:defRPr/>
            </a:pPr>
            <a:r>
              <a:rPr lang="en-US" altLang="en-US" sz="2800" dirty="0"/>
              <a:t>Not a local event but universal - seen by all</a:t>
            </a:r>
          </a:p>
          <a:p>
            <a:pPr lvl="1" eaLnBrk="1" hangingPunct="1">
              <a:defRPr/>
            </a:pPr>
            <a:r>
              <a:rPr lang="en-US" altLang="en-US" sz="2800" dirty="0"/>
              <a:t>As conspicuous as lightning - witnessed by all</a:t>
            </a:r>
          </a:p>
        </p:txBody>
      </p:sp>
    </p:spTree>
    <p:extLst>
      <p:ext uri="{BB962C8B-B14F-4D97-AF65-F5344CB8AC3E}">
        <p14:creationId xmlns:p14="http://schemas.microsoft.com/office/powerpoint/2010/main" val="203035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uiExpand="1" build="p" bldLvl="2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9EB9E199-42C6-D146-8AAD-7E51A93D0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</a:t>
            </a:r>
            <a:r>
              <a:rPr lang="en-US" altLang="en-US" u="sng" dirty="0"/>
              <a:t>CONTRAST</a:t>
            </a:r>
            <a:r>
              <a:rPr lang="en-US" altLang="en-US" dirty="0"/>
              <a:t> of v.27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0D5996D3-1344-1C4B-A164-1D8A1C521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When Christ comes personally… </a:t>
            </a:r>
          </a:p>
          <a:p>
            <a:pPr lvl="1" eaLnBrk="1" hangingPunct="1">
              <a:defRPr/>
            </a:pPr>
            <a:r>
              <a:rPr lang="en-US" altLang="en-US" sz="2800" dirty="0"/>
              <a:t>No cry or announcement will be needed</a:t>
            </a:r>
          </a:p>
          <a:p>
            <a:pPr lvl="1" eaLnBrk="1" hangingPunct="1">
              <a:defRPr/>
            </a:pPr>
            <a:r>
              <a:rPr lang="en-US" altLang="en-US" sz="2800" dirty="0"/>
              <a:t>No deception will be possible</a:t>
            </a:r>
          </a:p>
          <a:p>
            <a:pPr lvl="1" eaLnBrk="1" hangingPunct="1">
              <a:defRPr/>
            </a:pPr>
            <a:r>
              <a:rPr lang="en-US" altLang="en-US" sz="2800" dirty="0"/>
              <a:t>Not a local event but universal - seen by all</a:t>
            </a:r>
          </a:p>
          <a:p>
            <a:pPr lvl="1" eaLnBrk="1" hangingPunct="1">
              <a:defRPr/>
            </a:pPr>
            <a:r>
              <a:rPr lang="en-US" altLang="en-US" sz="2800" dirty="0"/>
              <a:t>As conspicuous as lightning - witnessed by all</a:t>
            </a:r>
          </a:p>
          <a:p>
            <a:pPr lvl="1" eaLnBrk="1" hangingPunct="1">
              <a:defRPr/>
            </a:pPr>
            <a:r>
              <a:rPr lang="en-US" altLang="en-US" sz="2800" dirty="0"/>
              <a:t>East to West - not just Jerusalem</a:t>
            </a:r>
          </a:p>
        </p:txBody>
      </p:sp>
    </p:spTree>
    <p:extLst>
      <p:ext uri="{BB962C8B-B14F-4D97-AF65-F5344CB8AC3E}">
        <p14:creationId xmlns:p14="http://schemas.microsoft.com/office/powerpoint/2010/main" val="205946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uiExpand="1" build="p" bldLvl="2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9EB9E199-42C6-D146-8AAD-7E51A93D0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</a:t>
            </a:r>
            <a:r>
              <a:rPr lang="en-US" altLang="en-US" u="sng" dirty="0"/>
              <a:t>CONTRAST</a:t>
            </a:r>
            <a:r>
              <a:rPr lang="en-US" altLang="en-US" dirty="0"/>
              <a:t> of v.27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0D5996D3-1344-1C4B-A164-1D8A1C521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When Christ comes personally… </a:t>
            </a:r>
          </a:p>
          <a:p>
            <a:pPr lvl="1" eaLnBrk="1" hangingPunct="1">
              <a:defRPr/>
            </a:pPr>
            <a:r>
              <a:rPr lang="en-US" altLang="en-US" sz="2800" dirty="0"/>
              <a:t>No cry or announcement will be needed</a:t>
            </a:r>
          </a:p>
          <a:p>
            <a:pPr lvl="1" eaLnBrk="1" hangingPunct="1">
              <a:defRPr/>
            </a:pPr>
            <a:r>
              <a:rPr lang="en-US" altLang="en-US" sz="2800" dirty="0"/>
              <a:t>No deception will be possible</a:t>
            </a:r>
          </a:p>
          <a:p>
            <a:pPr lvl="1" eaLnBrk="1" hangingPunct="1">
              <a:defRPr/>
            </a:pPr>
            <a:r>
              <a:rPr lang="en-US" altLang="en-US" sz="2800" dirty="0"/>
              <a:t>Not a local event but universal - seen by all</a:t>
            </a:r>
          </a:p>
          <a:p>
            <a:pPr lvl="1" eaLnBrk="1" hangingPunct="1">
              <a:defRPr/>
            </a:pPr>
            <a:r>
              <a:rPr lang="en-US" altLang="en-US" sz="2800" dirty="0"/>
              <a:t>As conspicuous as lightning - witnessed by all</a:t>
            </a:r>
          </a:p>
          <a:p>
            <a:pPr lvl="1" eaLnBrk="1" hangingPunct="1">
              <a:defRPr/>
            </a:pPr>
            <a:r>
              <a:rPr lang="en-US" altLang="en-US" sz="2800" dirty="0"/>
              <a:t>East to West - not just Jerusalem</a:t>
            </a:r>
          </a:p>
          <a:p>
            <a:pPr lvl="1" eaLnBrk="1" hangingPunct="1">
              <a:defRPr/>
            </a:pPr>
            <a:r>
              <a:rPr lang="en-US" altLang="en-US" sz="2800" dirty="0"/>
              <a:t>So conspicuous it will need no announcement</a:t>
            </a:r>
          </a:p>
        </p:txBody>
      </p:sp>
    </p:spTree>
    <p:extLst>
      <p:ext uri="{BB962C8B-B14F-4D97-AF65-F5344CB8AC3E}">
        <p14:creationId xmlns:p14="http://schemas.microsoft.com/office/powerpoint/2010/main" val="275301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uiExpand="1" build="p" bldLvl="2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9EB9E199-42C6-D146-8AAD-7E51A93D0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</a:t>
            </a:r>
            <a:r>
              <a:rPr lang="en-US" altLang="en-US" u="sng" dirty="0"/>
              <a:t>CONTRAST</a:t>
            </a:r>
            <a:r>
              <a:rPr lang="en-US" altLang="en-US" dirty="0"/>
              <a:t> of v.27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0D5996D3-1344-1C4B-A164-1D8A1C521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When Christ comes personally… </a:t>
            </a:r>
          </a:p>
          <a:p>
            <a:pPr lvl="1" eaLnBrk="1" hangingPunct="1">
              <a:defRPr/>
            </a:pPr>
            <a:r>
              <a:rPr lang="en-US" altLang="en-US" sz="2800" dirty="0"/>
              <a:t>No cry or announcement will be needed</a:t>
            </a:r>
          </a:p>
          <a:p>
            <a:pPr lvl="1" eaLnBrk="1" hangingPunct="1">
              <a:defRPr/>
            </a:pPr>
            <a:r>
              <a:rPr lang="en-US" altLang="en-US" sz="2800" dirty="0"/>
              <a:t>No deception will be possible</a:t>
            </a:r>
          </a:p>
          <a:p>
            <a:pPr lvl="1" eaLnBrk="1" hangingPunct="1">
              <a:defRPr/>
            </a:pPr>
            <a:r>
              <a:rPr lang="en-US" altLang="en-US" sz="2800" dirty="0"/>
              <a:t>Not a local event but universal - seen by all</a:t>
            </a:r>
          </a:p>
          <a:p>
            <a:pPr lvl="1" eaLnBrk="1" hangingPunct="1">
              <a:defRPr/>
            </a:pPr>
            <a:r>
              <a:rPr lang="en-US" altLang="en-US" sz="2800" dirty="0"/>
              <a:t>As conspicuous as lightning - witnessed by all</a:t>
            </a:r>
          </a:p>
          <a:p>
            <a:pPr lvl="1" eaLnBrk="1" hangingPunct="1">
              <a:defRPr/>
            </a:pPr>
            <a:r>
              <a:rPr lang="en-US" altLang="en-US" sz="2800" dirty="0"/>
              <a:t>East to West - not just Jerusalem</a:t>
            </a:r>
          </a:p>
          <a:p>
            <a:pPr lvl="1" eaLnBrk="1" hangingPunct="1">
              <a:defRPr/>
            </a:pPr>
            <a:r>
              <a:rPr lang="en-US" altLang="en-US" sz="2800" dirty="0"/>
              <a:t>So conspicuous it will need no announcement</a:t>
            </a:r>
          </a:p>
          <a:p>
            <a:pPr lvl="1" eaLnBrk="1" hangingPunct="1">
              <a:defRPr/>
            </a:pPr>
            <a:r>
              <a:rPr lang="en-US" altLang="en-US" sz="2800" dirty="0"/>
              <a:t>Won’t need to rely on testimony of others</a:t>
            </a:r>
          </a:p>
        </p:txBody>
      </p:sp>
    </p:spTree>
    <p:extLst>
      <p:ext uri="{BB962C8B-B14F-4D97-AF65-F5344CB8AC3E}">
        <p14:creationId xmlns:p14="http://schemas.microsoft.com/office/powerpoint/2010/main" val="116452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uiExpand="1" build="p" bldLvl="2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22C5C796-FCF2-314C-9828-628EE58E7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Coming of v.27</a:t>
            </a:r>
          </a:p>
        </p:txBody>
      </p:sp>
    </p:spTree>
    <p:extLst>
      <p:ext uri="{BB962C8B-B14F-4D97-AF65-F5344CB8AC3E}">
        <p14:creationId xmlns:p14="http://schemas.microsoft.com/office/powerpoint/2010/main" val="2542025441"/>
      </p:ext>
    </p:extLst>
  </p:cSld>
  <p:clrMapOvr>
    <a:masterClrMapping/>
  </p:clrMapOvr>
  <p:transition spd="slow">
    <p:push dir="u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22C5C796-FCF2-314C-9828-628EE58E7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Coming of v.27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835EC7F9-0153-4543-A775-0224D2596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Not a sign of the event discussed (v.4-34)</a:t>
            </a:r>
          </a:p>
          <a:p>
            <a:pPr lvl="1" eaLnBrk="1" hangingPunct="1">
              <a:defRPr/>
            </a:pPr>
            <a:r>
              <a:rPr lang="en-US" altLang="en-US" sz="2800" dirty="0"/>
              <a:t>Rather a CONTRAST to this event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uiExpand="1" build="p" bldLvl="2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22C5C796-FCF2-314C-9828-628EE58E7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Coming of v.27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835EC7F9-0153-4543-A775-0224D2596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Not a sign of the event discussed (v.4-34)</a:t>
            </a:r>
          </a:p>
          <a:p>
            <a:pPr lvl="1" eaLnBrk="1" hangingPunct="1">
              <a:defRPr/>
            </a:pPr>
            <a:r>
              <a:rPr lang="en-US" altLang="en-US" sz="2800" dirty="0"/>
              <a:t>Rather a CONTRAST to this event</a:t>
            </a:r>
          </a:p>
          <a:p>
            <a:pPr lvl="1" eaLnBrk="1" hangingPunct="1">
              <a:defRPr/>
            </a:pPr>
            <a:r>
              <a:rPr lang="en-US" altLang="en-US" sz="2800" dirty="0"/>
              <a:t>Explaining why they should not believe the claims of the personal coming of Christ at the destruction of Jerusalem</a:t>
            </a:r>
          </a:p>
        </p:txBody>
      </p:sp>
    </p:spTree>
    <p:extLst>
      <p:ext uri="{BB962C8B-B14F-4D97-AF65-F5344CB8AC3E}">
        <p14:creationId xmlns:p14="http://schemas.microsoft.com/office/powerpoint/2010/main" val="10713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uiExpand="1" build="p" bldLvl="2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22C5C796-FCF2-314C-9828-628EE58E7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Coming of v.27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835EC7F9-0153-4543-A775-0224D2596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Not a sign of the event discussed (v.4-34)</a:t>
            </a:r>
          </a:p>
          <a:p>
            <a:pPr lvl="1" eaLnBrk="1" hangingPunct="1">
              <a:defRPr/>
            </a:pPr>
            <a:r>
              <a:rPr lang="en-US" altLang="en-US" sz="2800" dirty="0"/>
              <a:t>Rather a CONTRAST to this event</a:t>
            </a:r>
          </a:p>
          <a:p>
            <a:pPr lvl="1" eaLnBrk="1" hangingPunct="1">
              <a:defRPr/>
            </a:pPr>
            <a:r>
              <a:rPr lang="en-US" altLang="en-US" sz="2800" dirty="0"/>
              <a:t>Explaining why they should not believe the claims of the personal coming of Christ at the destruction of Jerusalem</a:t>
            </a:r>
          </a:p>
          <a:p>
            <a:pPr eaLnBrk="1" hangingPunct="1">
              <a:defRPr/>
            </a:pPr>
            <a:r>
              <a:rPr lang="en-US" altLang="en-US" sz="3200" dirty="0"/>
              <a:t>Why would many be deceived?</a:t>
            </a:r>
          </a:p>
          <a:p>
            <a:pPr lvl="1" eaLnBrk="1" hangingPunct="1">
              <a:defRPr/>
            </a:pPr>
            <a:r>
              <a:rPr lang="en-US" altLang="en-US" sz="2800" dirty="0"/>
              <a:t>Jews considering themselves God’s chosen people would expect divine deliverance</a:t>
            </a:r>
          </a:p>
        </p:txBody>
      </p:sp>
    </p:spTree>
    <p:extLst>
      <p:ext uri="{BB962C8B-B14F-4D97-AF65-F5344CB8AC3E}">
        <p14:creationId xmlns:p14="http://schemas.microsoft.com/office/powerpoint/2010/main" val="171221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uiExpand="1" build="p" bldLvl="2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22C5C796-FCF2-314C-9828-628EE58E7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Coming of v.27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835EC7F9-0153-4543-A775-0224D2596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Not a sign of the event discussed (v.4-34)</a:t>
            </a:r>
          </a:p>
          <a:p>
            <a:pPr lvl="1" eaLnBrk="1" hangingPunct="1">
              <a:defRPr/>
            </a:pPr>
            <a:r>
              <a:rPr lang="en-US" altLang="en-US" sz="2800" dirty="0"/>
              <a:t>Rather a CONTRAST to this event</a:t>
            </a:r>
          </a:p>
          <a:p>
            <a:pPr lvl="1" eaLnBrk="1" hangingPunct="1">
              <a:defRPr/>
            </a:pPr>
            <a:r>
              <a:rPr lang="en-US" altLang="en-US" sz="2800" dirty="0"/>
              <a:t>Explaining why they should not believe the claims of the personal coming of Christ at the destruction of Jerusalem</a:t>
            </a:r>
          </a:p>
          <a:p>
            <a:pPr eaLnBrk="1" hangingPunct="1">
              <a:defRPr/>
            </a:pPr>
            <a:r>
              <a:rPr lang="en-US" altLang="en-US" sz="3200" dirty="0"/>
              <a:t>Why would many be deceived?</a:t>
            </a:r>
          </a:p>
          <a:p>
            <a:pPr lvl="1" eaLnBrk="1" hangingPunct="1">
              <a:defRPr/>
            </a:pPr>
            <a:r>
              <a:rPr lang="en-US" altLang="en-US" sz="2800" dirty="0"/>
              <a:t>Jews considering themselves God’s chosen people would expect divine deliverance</a:t>
            </a:r>
          </a:p>
          <a:p>
            <a:pPr lvl="1" eaLnBrk="1" hangingPunct="1">
              <a:defRPr/>
            </a:pPr>
            <a:r>
              <a:rPr lang="en-US" altLang="en-US" sz="2800" dirty="0"/>
              <a:t>Would be natural for them to long for the personal appearance of the Messiah</a:t>
            </a:r>
          </a:p>
        </p:txBody>
      </p:sp>
    </p:spTree>
    <p:extLst>
      <p:ext uri="{BB962C8B-B14F-4D97-AF65-F5344CB8AC3E}">
        <p14:creationId xmlns:p14="http://schemas.microsoft.com/office/powerpoint/2010/main" val="382018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uiExpand="1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04543A69-E240-2743-B3F3-00A3D3EC03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Review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AF76A8DE-D8BB-984F-AA81-62B9F214B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</a:t>
            </a:r>
          </a:p>
        </p:txBody>
      </p:sp>
    </p:spTree>
  </p:cSld>
  <p:clrMapOvr>
    <a:masterClrMapping/>
  </p:clrMapOvr>
  <p:transition spd="slow">
    <p:push dir="u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AF76A8DE-D8BB-984F-AA81-62B9F214B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83485CFA-49C7-C048-86FD-FAB5EDD27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Failure to understand = false conclusions</a:t>
            </a:r>
          </a:p>
          <a:p>
            <a:pPr lvl="1" eaLnBrk="1" hangingPunct="1">
              <a:defRPr/>
            </a:pPr>
            <a:r>
              <a:rPr lang="en-US" altLang="en-US" sz="3200" dirty="0"/>
              <a:t>Conclude that this must refer to the 2nd coming</a:t>
            </a:r>
          </a:p>
        </p:txBody>
      </p:sp>
    </p:spTree>
    <p:extLst>
      <p:ext uri="{BB962C8B-B14F-4D97-AF65-F5344CB8AC3E}">
        <p14:creationId xmlns:p14="http://schemas.microsoft.com/office/powerpoint/2010/main" val="424966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uiExpand="1" build="p" bldLvl="3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AF76A8DE-D8BB-984F-AA81-62B9F214B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83485CFA-49C7-C048-86FD-FAB5EDD27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Failure to understand = false conclusions</a:t>
            </a:r>
          </a:p>
          <a:p>
            <a:pPr lvl="1" eaLnBrk="1" hangingPunct="1">
              <a:defRPr/>
            </a:pPr>
            <a:r>
              <a:rPr lang="en-US" altLang="en-US" sz="3200" dirty="0"/>
              <a:t>Conclude that this must refer to the 2nd coming</a:t>
            </a:r>
          </a:p>
          <a:p>
            <a:pPr lvl="1" eaLnBrk="1" hangingPunct="1">
              <a:defRPr/>
            </a:pPr>
            <a:r>
              <a:rPr lang="en-US" altLang="en-US" sz="3200" dirty="0"/>
              <a:t>But verse 34 will not allow this</a:t>
            </a:r>
          </a:p>
        </p:txBody>
      </p:sp>
    </p:spTree>
    <p:extLst>
      <p:ext uri="{BB962C8B-B14F-4D97-AF65-F5344CB8AC3E}">
        <p14:creationId xmlns:p14="http://schemas.microsoft.com/office/powerpoint/2010/main" val="291721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uiExpand="1" build="p" bldLvl="3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AF76A8DE-D8BB-984F-AA81-62B9F214B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83485CFA-49C7-C048-86FD-FAB5EDD27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Failure to understand = false conclusions</a:t>
            </a:r>
          </a:p>
          <a:p>
            <a:pPr lvl="1" eaLnBrk="1" hangingPunct="1">
              <a:defRPr/>
            </a:pPr>
            <a:r>
              <a:rPr lang="en-US" altLang="en-US" sz="3200" dirty="0"/>
              <a:t>Conclude that this must refer to the 2nd coming</a:t>
            </a:r>
          </a:p>
          <a:p>
            <a:pPr lvl="1" eaLnBrk="1" hangingPunct="1">
              <a:defRPr/>
            </a:pPr>
            <a:r>
              <a:rPr lang="en-US" altLang="en-US" sz="3200" dirty="0"/>
              <a:t>But verse 34 will not allow this</a:t>
            </a:r>
          </a:p>
          <a:p>
            <a:pPr lvl="1" eaLnBrk="1" hangingPunct="1">
              <a:defRPr/>
            </a:pPr>
            <a:r>
              <a:rPr lang="en-US" altLang="en-US" sz="3200" dirty="0"/>
              <a:t>Must look for another application of text</a:t>
            </a:r>
          </a:p>
          <a:p>
            <a:pPr lvl="2" eaLnBrk="1" hangingPunct="1">
              <a:defRPr/>
            </a:pPr>
            <a:r>
              <a:rPr lang="en-US" altLang="en-US" sz="2800" dirty="0"/>
              <a:t>Not difficult when Scripture interprets Scripture</a:t>
            </a:r>
          </a:p>
        </p:txBody>
      </p:sp>
    </p:spTree>
    <p:extLst>
      <p:ext uri="{BB962C8B-B14F-4D97-AF65-F5344CB8AC3E}">
        <p14:creationId xmlns:p14="http://schemas.microsoft.com/office/powerpoint/2010/main" val="191897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uiExpand="1" build="p" bldLvl="3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909D5DC1-2912-7A48-A927-02DA88BBF0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39256047-168E-0E4F-A10B-FDEA252BF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V.28 - Fitting description of destruction of Jerusalem</a:t>
            </a:r>
          </a:p>
          <a:p>
            <a:pPr lvl="1" eaLnBrk="1" hangingPunct="1">
              <a:defRPr/>
            </a:pPr>
            <a:r>
              <a:rPr lang="en-US" altLang="en-US" sz="2800" dirty="0"/>
              <a:t>Dead body draws vultures (carrion eaters)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uiExpand="1" build="p" bldLvl="2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909D5DC1-2912-7A48-A927-02DA88BBF0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39256047-168E-0E4F-A10B-FDEA252BF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V.28 - Fitting description of destruction of Jerusalem</a:t>
            </a:r>
          </a:p>
          <a:p>
            <a:pPr lvl="1" eaLnBrk="1" hangingPunct="1">
              <a:defRPr/>
            </a:pPr>
            <a:r>
              <a:rPr lang="en-US" altLang="en-US" sz="2800" dirty="0"/>
              <a:t>Dead body draws vultures (carrion eaters)</a:t>
            </a:r>
          </a:p>
          <a:p>
            <a:pPr lvl="1" eaLnBrk="1" hangingPunct="1">
              <a:defRPr/>
            </a:pPr>
            <a:r>
              <a:rPr lang="en-US" altLang="en-US" sz="2800" dirty="0"/>
              <a:t>O.T. often uses term “eagle” to describe a foreign nation coming upon Jewish nation as punishment for her sins</a:t>
            </a:r>
          </a:p>
          <a:p>
            <a:pPr lvl="2" eaLnBrk="1" hangingPunct="1">
              <a:defRPr/>
            </a:pPr>
            <a:r>
              <a:rPr lang="en-US" altLang="en-US" sz="2400" dirty="0"/>
              <a:t>(Deu.28:49-58) (Hos.8:1) (Hab.1:5-8)</a:t>
            </a:r>
          </a:p>
        </p:txBody>
      </p:sp>
    </p:spTree>
    <p:extLst>
      <p:ext uri="{BB962C8B-B14F-4D97-AF65-F5344CB8AC3E}">
        <p14:creationId xmlns:p14="http://schemas.microsoft.com/office/powerpoint/2010/main" val="132438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uiExpand="1" build="p" bldLvl="2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909D5DC1-2912-7A48-A927-02DA88BBF0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39256047-168E-0E4F-A10B-FDEA252BF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V.28 - Fitting description of destruction of Jerusalem</a:t>
            </a:r>
          </a:p>
          <a:p>
            <a:pPr lvl="1" eaLnBrk="1" hangingPunct="1">
              <a:defRPr/>
            </a:pPr>
            <a:r>
              <a:rPr lang="en-US" altLang="en-US" sz="2800" dirty="0"/>
              <a:t>Dead body draws vultures (carrion eaters)</a:t>
            </a:r>
          </a:p>
          <a:p>
            <a:pPr lvl="1" eaLnBrk="1" hangingPunct="1">
              <a:defRPr/>
            </a:pPr>
            <a:r>
              <a:rPr lang="en-US" altLang="en-US" sz="2800" dirty="0"/>
              <a:t>O.T. often uses term “eagle” to describe a foreign nation coming upon Jewish nation as punishment for her sins</a:t>
            </a:r>
          </a:p>
          <a:p>
            <a:pPr lvl="2" eaLnBrk="1" hangingPunct="1">
              <a:defRPr/>
            </a:pPr>
            <a:r>
              <a:rPr lang="en-US" altLang="en-US" sz="2400" dirty="0"/>
              <a:t>(Deu.28:49-58) (Hos.8:1) (Hab.1:5-8)</a:t>
            </a:r>
          </a:p>
          <a:p>
            <a:pPr lvl="1" eaLnBrk="1" hangingPunct="1">
              <a:defRPr/>
            </a:pPr>
            <a:r>
              <a:rPr lang="en-US" altLang="en-US" sz="2800" dirty="0"/>
              <a:t>Foreign army would come against Jerusalem because of her deadness in the sight of God</a:t>
            </a:r>
          </a:p>
        </p:txBody>
      </p:sp>
    </p:spTree>
    <p:extLst>
      <p:ext uri="{BB962C8B-B14F-4D97-AF65-F5344CB8AC3E}">
        <p14:creationId xmlns:p14="http://schemas.microsoft.com/office/powerpoint/2010/main" val="228260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uiExpand="1" build="p" bldLvl="2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909D5DC1-2912-7A48-A927-02DA88BBF0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39256047-168E-0E4F-A10B-FDEA252BF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V.28 - Fitting description of destruction of Jerusalem</a:t>
            </a:r>
          </a:p>
          <a:p>
            <a:pPr lvl="1" eaLnBrk="1" hangingPunct="1">
              <a:defRPr/>
            </a:pPr>
            <a:r>
              <a:rPr lang="en-US" altLang="en-US" sz="2800" dirty="0"/>
              <a:t>Dead body draws vultures (carrion eaters)</a:t>
            </a:r>
          </a:p>
          <a:p>
            <a:pPr lvl="1" eaLnBrk="1" hangingPunct="1">
              <a:defRPr/>
            </a:pPr>
            <a:r>
              <a:rPr lang="en-US" altLang="en-US" sz="2800" dirty="0"/>
              <a:t>O.T. often uses term “eagle” to describe a foreign nation coming upon Jewish nation as punishment for her sins</a:t>
            </a:r>
          </a:p>
          <a:p>
            <a:pPr lvl="2" eaLnBrk="1" hangingPunct="1">
              <a:defRPr/>
            </a:pPr>
            <a:r>
              <a:rPr lang="en-US" altLang="en-US" sz="2400" dirty="0"/>
              <a:t>(Deu.28:49-58) (Hos.8:1) (Hab.1:5-8)</a:t>
            </a:r>
          </a:p>
          <a:p>
            <a:pPr lvl="1" eaLnBrk="1" hangingPunct="1">
              <a:defRPr/>
            </a:pPr>
            <a:r>
              <a:rPr lang="en-US" altLang="en-US" sz="2800" dirty="0"/>
              <a:t>Foreign army would come against Jerusalem because of her deadness in the sight of God</a:t>
            </a:r>
          </a:p>
          <a:p>
            <a:pPr lvl="1" eaLnBrk="1" hangingPunct="1">
              <a:defRPr/>
            </a:pPr>
            <a:r>
              <a:rPr lang="en-US" altLang="en-US" sz="2800" dirty="0"/>
              <a:t>Deliverance will not come</a:t>
            </a:r>
          </a:p>
        </p:txBody>
      </p:sp>
    </p:spTree>
    <p:extLst>
      <p:ext uri="{BB962C8B-B14F-4D97-AF65-F5344CB8AC3E}">
        <p14:creationId xmlns:p14="http://schemas.microsoft.com/office/powerpoint/2010/main" val="114806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uiExpand="1" build="p" bldLvl="2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C7701BAF-AE0A-1A4A-935D-D9649A6988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The Sign v.30 </a:t>
            </a:r>
          </a:p>
        </p:txBody>
      </p:sp>
    </p:spTree>
  </p:cSld>
  <p:clrMapOvr>
    <a:masterClrMapping/>
  </p:clrMapOvr>
  <p:transition spd="slow">
    <p:wip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C7701BAF-AE0A-1A4A-935D-D9649A6988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The Sign v.30 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39E63492-F75B-9444-87AF-54DF1557E9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“the sign of the Son of man in heaven”</a:t>
            </a:r>
          </a:p>
          <a:p>
            <a:pPr lvl="1" eaLnBrk="1" hangingPunct="1">
              <a:defRPr/>
            </a:pPr>
            <a:r>
              <a:rPr lang="en-US" altLang="en-US" sz="2800" i="1" dirty="0"/>
              <a:t>to </a:t>
            </a:r>
            <a:r>
              <a:rPr lang="en-US" altLang="en-US" sz="2800" i="1" dirty="0" err="1"/>
              <a:t>semeion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tou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huiou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tou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anthropou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en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ouranoi</a:t>
            </a:r>
            <a:endParaRPr lang="en-US" altLang="en-US" sz="2800" dirty="0"/>
          </a:p>
          <a:p>
            <a:pPr lvl="1" eaLnBrk="1" hangingPunct="1">
              <a:defRPr/>
            </a:pPr>
            <a:r>
              <a:rPr lang="en-US" altLang="en-US" sz="2800" dirty="0"/>
              <a:t>KJV and ASV translations</a:t>
            </a:r>
          </a:p>
        </p:txBody>
      </p:sp>
    </p:spTree>
    <p:extLst>
      <p:ext uri="{BB962C8B-B14F-4D97-AF65-F5344CB8AC3E}">
        <p14:creationId xmlns:p14="http://schemas.microsoft.com/office/powerpoint/2010/main" val="7677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uiExpand="1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04543A69-E240-2743-B3F3-00A3D3EC03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Review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AB183000-3BAE-884F-AB7C-B953C4846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772400" cy="5334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The Time Text (v.34)</a:t>
            </a:r>
          </a:p>
          <a:p>
            <a:pPr lvl="1" eaLnBrk="1" hangingPunct="1">
              <a:defRPr/>
            </a:pPr>
            <a:r>
              <a:rPr lang="en-US" altLang="en-US" sz="3200" dirty="0"/>
              <a:t>The “end” under consideration </a:t>
            </a:r>
            <a:r>
              <a:rPr lang="en-US" altLang="en-US" sz="3200" dirty="0">
                <a:solidFill>
                  <a:schemeClr val="tx1"/>
                </a:solidFill>
              </a:rPr>
              <a:t>(everything before this verse)</a:t>
            </a:r>
            <a:r>
              <a:rPr lang="en-US" altLang="en-US" sz="3200" dirty="0"/>
              <a:t> would be fulfilled before that generation passed</a:t>
            </a:r>
          </a:p>
        </p:txBody>
      </p:sp>
    </p:spTree>
    <p:extLst>
      <p:ext uri="{BB962C8B-B14F-4D97-AF65-F5344CB8AC3E}">
        <p14:creationId xmlns:p14="http://schemas.microsoft.com/office/powerpoint/2010/main" val="72922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uiExpand="1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C7701BAF-AE0A-1A4A-935D-D9649A6988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The Sign v.30 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39E63492-F75B-9444-87AF-54DF1557E9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“the sign of the Son of man in heaven”</a:t>
            </a:r>
          </a:p>
          <a:p>
            <a:pPr lvl="1" eaLnBrk="1" hangingPunct="1">
              <a:defRPr/>
            </a:pPr>
            <a:r>
              <a:rPr lang="en-US" altLang="en-US" sz="2800" i="1" dirty="0"/>
              <a:t>to </a:t>
            </a:r>
            <a:r>
              <a:rPr lang="en-US" altLang="en-US" sz="2800" i="1" dirty="0" err="1"/>
              <a:t>semeion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tou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huiou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tou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anthropou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en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ouranoi</a:t>
            </a:r>
            <a:endParaRPr lang="en-US" altLang="en-US" sz="2800" dirty="0"/>
          </a:p>
          <a:p>
            <a:pPr lvl="1" eaLnBrk="1" hangingPunct="1">
              <a:defRPr/>
            </a:pPr>
            <a:r>
              <a:rPr lang="en-US" altLang="en-US" sz="2800" dirty="0"/>
              <a:t>KJV and ASV translations</a:t>
            </a:r>
          </a:p>
          <a:p>
            <a:pPr eaLnBrk="1" hangingPunct="1">
              <a:defRPr/>
            </a:pPr>
            <a:r>
              <a:rPr lang="en-US" altLang="en-US" sz="3200" dirty="0"/>
              <a:t>Doesn’t say “a sign in heaven”</a:t>
            </a:r>
          </a:p>
          <a:p>
            <a:pPr lvl="1" eaLnBrk="1" hangingPunct="1">
              <a:defRPr/>
            </a:pPr>
            <a:r>
              <a:rPr lang="en-US" altLang="en-US" sz="2800" dirty="0"/>
              <a:t>Rather “the sign of the Son of man”</a:t>
            </a:r>
          </a:p>
        </p:txBody>
      </p:sp>
    </p:spTree>
    <p:extLst>
      <p:ext uri="{BB962C8B-B14F-4D97-AF65-F5344CB8AC3E}">
        <p14:creationId xmlns:p14="http://schemas.microsoft.com/office/powerpoint/2010/main" val="219986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uiExpand="1" build="p" bldLvl="2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C7701BAF-AE0A-1A4A-935D-D9649A6988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The Sign v.30 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39E63492-F75B-9444-87AF-54DF1557E9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“the sign of the Son of man in heaven”</a:t>
            </a:r>
          </a:p>
          <a:p>
            <a:pPr lvl="1" eaLnBrk="1" hangingPunct="1">
              <a:defRPr/>
            </a:pPr>
            <a:r>
              <a:rPr lang="en-US" altLang="en-US" sz="2800" i="1" dirty="0"/>
              <a:t>to </a:t>
            </a:r>
            <a:r>
              <a:rPr lang="en-US" altLang="en-US" sz="2800" i="1" dirty="0" err="1"/>
              <a:t>semeion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tou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huiou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tou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anthropou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en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ouranoi</a:t>
            </a:r>
            <a:endParaRPr lang="en-US" altLang="en-US" sz="2800" dirty="0"/>
          </a:p>
          <a:p>
            <a:pPr lvl="1" eaLnBrk="1" hangingPunct="1">
              <a:defRPr/>
            </a:pPr>
            <a:r>
              <a:rPr lang="en-US" altLang="en-US" sz="2800" dirty="0"/>
              <a:t>KJV and ASV translations</a:t>
            </a:r>
          </a:p>
          <a:p>
            <a:pPr eaLnBrk="1" hangingPunct="1">
              <a:defRPr/>
            </a:pPr>
            <a:r>
              <a:rPr lang="en-US" altLang="en-US" sz="3200" dirty="0"/>
              <a:t>Doesn’t say “a sign in heaven”</a:t>
            </a:r>
          </a:p>
          <a:p>
            <a:pPr lvl="1" eaLnBrk="1" hangingPunct="1">
              <a:defRPr/>
            </a:pPr>
            <a:r>
              <a:rPr lang="en-US" altLang="en-US" sz="2800" dirty="0"/>
              <a:t>Rather “the sign of the Son of man”</a:t>
            </a:r>
          </a:p>
          <a:p>
            <a:pPr eaLnBrk="1" hangingPunct="1">
              <a:defRPr/>
            </a:pPr>
            <a:r>
              <a:rPr lang="en-US" altLang="en-US" sz="3200" dirty="0"/>
              <a:t>“In heaven” defines locality of the “Son”</a:t>
            </a:r>
          </a:p>
          <a:p>
            <a:pPr lvl="1" eaLnBrk="1" hangingPunct="1">
              <a:defRPr/>
            </a:pPr>
            <a:r>
              <a:rPr lang="en-US" altLang="en-US" sz="2800" dirty="0"/>
              <a:t>No sign was to appear “in heaven”</a:t>
            </a:r>
          </a:p>
        </p:txBody>
      </p:sp>
    </p:spTree>
    <p:extLst>
      <p:ext uri="{BB962C8B-B14F-4D97-AF65-F5344CB8AC3E}">
        <p14:creationId xmlns:p14="http://schemas.microsoft.com/office/powerpoint/2010/main" val="173044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uiExpand="1" build="p" bldLvl="2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C7701BAF-AE0A-1A4A-935D-D9649A6988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The Sign v.30 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39E63492-F75B-9444-87AF-54DF1557E9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“the sign of the Son of man in heaven”</a:t>
            </a:r>
          </a:p>
          <a:p>
            <a:pPr lvl="1" eaLnBrk="1" hangingPunct="1">
              <a:defRPr/>
            </a:pPr>
            <a:r>
              <a:rPr lang="en-US" altLang="en-US" sz="2800" i="1" dirty="0"/>
              <a:t>to </a:t>
            </a:r>
            <a:r>
              <a:rPr lang="en-US" altLang="en-US" sz="2800" i="1" dirty="0" err="1"/>
              <a:t>semeion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tou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huiou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tou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anthropou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en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ouranoi</a:t>
            </a:r>
            <a:endParaRPr lang="en-US" altLang="en-US" sz="2800" dirty="0"/>
          </a:p>
          <a:p>
            <a:pPr lvl="1" eaLnBrk="1" hangingPunct="1">
              <a:defRPr/>
            </a:pPr>
            <a:r>
              <a:rPr lang="en-US" altLang="en-US" sz="2800" dirty="0"/>
              <a:t>KJV and ASV translations</a:t>
            </a:r>
          </a:p>
          <a:p>
            <a:pPr eaLnBrk="1" hangingPunct="1">
              <a:defRPr/>
            </a:pPr>
            <a:r>
              <a:rPr lang="en-US" altLang="en-US" sz="3200" dirty="0"/>
              <a:t>Doesn’t say “a sign in heaven”</a:t>
            </a:r>
          </a:p>
          <a:p>
            <a:pPr lvl="1" eaLnBrk="1" hangingPunct="1">
              <a:defRPr/>
            </a:pPr>
            <a:r>
              <a:rPr lang="en-US" altLang="en-US" sz="2800" dirty="0"/>
              <a:t>Rather “the sign of the Son of man”</a:t>
            </a:r>
          </a:p>
          <a:p>
            <a:pPr eaLnBrk="1" hangingPunct="1">
              <a:defRPr/>
            </a:pPr>
            <a:r>
              <a:rPr lang="en-US" altLang="en-US" sz="3200" dirty="0"/>
              <a:t>“In heaven” defines locality of the “Son”</a:t>
            </a:r>
          </a:p>
          <a:p>
            <a:pPr lvl="1" eaLnBrk="1" hangingPunct="1">
              <a:defRPr/>
            </a:pPr>
            <a:r>
              <a:rPr lang="en-US" altLang="en-US" sz="2800" dirty="0"/>
              <a:t>No sign was to appear “in heaven”</a:t>
            </a:r>
          </a:p>
          <a:p>
            <a:pPr lvl="1" eaLnBrk="1" hangingPunct="1">
              <a:defRPr/>
            </a:pPr>
            <a:r>
              <a:rPr lang="en-US" altLang="en-US" sz="2800" dirty="0"/>
              <a:t>Destruction of Jerusalem -  a “</a:t>
            </a:r>
            <a:r>
              <a:rPr lang="en-US" altLang="en-US" sz="2800" i="1" u="sng" dirty="0">
                <a:solidFill>
                  <a:schemeClr val="tx1"/>
                </a:solidFill>
              </a:rPr>
              <a:t>sign</a:t>
            </a:r>
            <a:r>
              <a:rPr lang="en-US" altLang="en-US" sz="2800" dirty="0"/>
              <a:t>” of the fact that the “</a:t>
            </a:r>
            <a:r>
              <a:rPr lang="en-US" altLang="en-US" sz="2800" i="1" u="sng" dirty="0">
                <a:solidFill>
                  <a:schemeClr val="tx1"/>
                </a:solidFill>
              </a:rPr>
              <a:t>Son of man</a:t>
            </a:r>
            <a:r>
              <a:rPr lang="en-US" altLang="en-US" sz="2800" dirty="0"/>
              <a:t>” was reigning “</a:t>
            </a:r>
            <a:r>
              <a:rPr lang="en-US" altLang="en-US" sz="2800" i="1" u="sng" dirty="0">
                <a:solidFill>
                  <a:schemeClr val="tx1"/>
                </a:solidFill>
              </a:rPr>
              <a:t>in heaven</a:t>
            </a:r>
            <a:r>
              <a:rPr lang="en-US" altLang="en-US" sz="28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731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uiExpand="1" build="p" bldLvl="2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7953D868-E666-024A-8DD1-02278C87E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 </a:t>
            </a:r>
          </a:p>
        </p:txBody>
      </p:sp>
    </p:spTree>
  </p:cSld>
  <p:clrMapOvr>
    <a:masterClrMapping/>
  </p:clrMapOvr>
  <p:transition spd="slow">
    <p:push dir="u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7953D868-E666-024A-8DD1-02278C87E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 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650C2DCC-87BF-3240-A0DE-D6FFCAD6C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Language of O.T. prophets</a:t>
            </a:r>
          </a:p>
          <a:p>
            <a:pPr lvl="1" eaLnBrk="1" hangingPunct="1">
              <a:defRPr/>
            </a:pPr>
            <a:r>
              <a:rPr lang="en-US" altLang="en-US" sz="2800" dirty="0"/>
              <a:t>Describing the overthrow and destruction of nations as punishment for their sins</a:t>
            </a:r>
          </a:p>
        </p:txBody>
      </p:sp>
    </p:spTree>
    <p:extLst>
      <p:ext uri="{BB962C8B-B14F-4D97-AF65-F5344CB8AC3E}">
        <p14:creationId xmlns:p14="http://schemas.microsoft.com/office/powerpoint/2010/main" val="110152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uiExpand="1" build="p" bldLvl="2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7953D868-E666-024A-8DD1-02278C87E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 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650C2DCC-87BF-3240-A0DE-D6FFCAD6C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Language of O.T. prophets</a:t>
            </a:r>
          </a:p>
          <a:p>
            <a:pPr lvl="1" eaLnBrk="1" hangingPunct="1">
              <a:defRPr/>
            </a:pPr>
            <a:r>
              <a:rPr lang="en-US" altLang="en-US" sz="2800" dirty="0"/>
              <a:t>Describing the overthrow and destruction of nations as punishment for their sins</a:t>
            </a:r>
          </a:p>
          <a:p>
            <a:pPr lvl="1" eaLnBrk="1" hangingPunct="1">
              <a:defRPr/>
            </a:pPr>
            <a:r>
              <a:rPr lang="en-US" altLang="en-US" sz="2800" dirty="0"/>
              <a:t>With no reference to the end of the world</a:t>
            </a:r>
          </a:p>
        </p:txBody>
      </p:sp>
    </p:spTree>
    <p:extLst>
      <p:ext uri="{BB962C8B-B14F-4D97-AF65-F5344CB8AC3E}">
        <p14:creationId xmlns:p14="http://schemas.microsoft.com/office/powerpoint/2010/main" val="374593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uiExpand="1" build="p" bldLvl="2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7953D868-E666-024A-8DD1-02278C87E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 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650C2DCC-87BF-3240-A0DE-D6FFCAD6C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Language of O.T. prophets</a:t>
            </a:r>
          </a:p>
          <a:p>
            <a:pPr lvl="1" eaLnBrk="1" hangingPunct="1">
              <a:defRPr/>
            </a:pPr>
            <a:r>
              <a:rPr lang="en-US" altLang="en-US" sz="2800" dirty="0"/>
              <a:t>Describing the overthrow and destruction of nations as punishment for their sins</a:t>
            </a:r>
          </a:p>
          <a:p>
            <a:pPr lvl="1" eaLnBrk="1" hangingPunct="1">
              <a:defRPr/>
            </a:pPr>
            <a:r>
              <a:rPr lang="en-US" altLang="en-US" sz="2800" dirty="0"/>
              <a:t>With no reference to the end of the world</a:t>
            </a:r>
          </a:p>
          <a:p>
            <a:pPr lvl="1" eaLnBrk="1" hangingPunct="1">
              <a:defRPr/>
            </a:pPr>
            <a:r>
              <a:rPr lang="en-US" altLang="en-US" sz="2800" dirty="0"/>
              <a:t>Destruction of Babylon (Isa.13:1,6-13,19-22)</a:t>
            </a:r>
          </a:p>
        </p:txBody>
      </p:sp>
    </p:spTree>
    <p:extLst>
      <p:ext uri="{BB962C8B-B14F-4D97-AF65-F5344CB8AC3E}">
        <p14:creationId xmlns:p14="http://schemas.microsoft.com/office/powerpoint/2010/main" val="307309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uiExpand="1" build="p" bldLvl="2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7953D868-E666-024A-8DD1-02278C87E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 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650C2DCC-87BF-3240-A0DE-D6FFCAD6C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Language of O.T. prophets</a:t>
            </a:r>
          </a:p>
          <a:p>
            <a:pPr lvl="1" eaLnBrk="1" hangingPunct="1">
              <a:defRPr/>
            </a:pPr>
            <a:r>
              <a:rPr lang="en-US" altLang="en-US" sz="2800" dirty="0"/>
              <a:t>Describing the overthrow and destruction of nations as punishment for their sins</a:t>
            </a:r>
          </a:p>
          <a:p>
            <a:pPr lvl="1" eaLnBrk="1" hangingPunct="1">
              <a:defRPr/>
            </a:pPr>
            <a:r>
              <a:rPr lang="en-US" altLang="en-US" sz="2800" dirty="0"/>
              <a:t>With no reference to the end of the world</a:t>
            </a:r>
          </a:p>
          <a:p>
            <a:pPr lvl="1" eaLnBrk="1" hangingPunct="1">
              <a:defRPr/>
            </a:pPr>
            <a:r>
              <a:rPr lang="en-US" altLang="en-US" sz="2800" dirty="0"/>
              <a:t>Destruction of Babylon (Isa.13:1,6-13,19-22)</a:t>
            </a:r>
          </a:p>
          <a:p>
            <a:pPr lvl="1" eaLnBrk="1" hangingPunct="1">
              <a:defRPr/>
            </a:pPr>
            <a:r>
              <a:rPr lang="en-US" altLang="en-US" sz="2800" dirty="0"/>
              <a:t>God’s judgment of Egypt (Ez.32:1-10)</a:t>
            </a:r>
          </a:p>
        </p:txBody>
      </p:sp>
    </p:spTree>
    <p:extLst>
      <p:ext uri="{BB962C8B-B14F-4D97-AF65-F5344CB8AC3E}">
        <p14:creationId xmlns:p14="http://schemas.microsoft.com/office/powerpoint/2010/main" val="2791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uiExpand="1" build="p" bldLvl="2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7953D868-E666-024A-8DD1-02278C87E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 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650C2DCC-87BF-3240-A0DE-D6FFCAD6C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Language of O.T. prophets</a:t>
            </a:r>
          </a:p>
          <a:p>
            <a:pPr lvl="1" eaLnBrk="1" hangingPunct="1">
              <a:defRPr/>
            </a:pPr>
            <a:r>
              <a:rPr lang="en-US" altLang="en-US" sz="2800" dirty="0"/>
              <a:t>Describing the overthrow and destruction of nations as punishment for their sins</a:t>
            </a:r>
          </a:p>
          <a:p>
            <a:pPr lvl="1" eaLnBrk="1" hangingPunct="1">
              <a:defRPr/>
            </a:pPr>
            <a:r>
              <a:rPr lang="en-US" altLang="en-US" sz="2800" dirty="0"/>
              <a:t>With no reference to the end of the world</a:t>
            </a:r>
          </a:p>
          <a:p>
            <a:pPr lvl="1" eaLnBrk="1" hangingPunct="1">
              <a:defRPr/>
            </a:pPr>
            <a:r>
              <a:rPr lang="en-US" altLang="en-US" sz="2800" dirty="0"/>
              <a:t>Destruction of Babylon (Isa.13:1,6-13,19-22)</a:t>
            </a:r>
          </a:p>
          <a:p>
            <a:pPr lvl="1" eaLnBrk="1" hangingPunct="1">
              <a:defRPr/>
            </a:pPr>
            <a:r>
              <a:rPr lang="en-US" altLang="en-US" sz="2800" dirty="0"/>
              <a:t>God’s judgment of Egypt (Ez.32:1-10)</a:t>
            </a:r>
          </a:p>
          <a:p>
            <a:pPr lvl="1" eaLnBrk="1" hangingPunct="1">
              <a:defRPr/>
            </a:pPr>
            <a:r>
              <a:rPr lang="en-US" altLang="en-US" sz="2800" dirty="0"/>
              <a:t>Judgment of </a:t>
            </a:r>
            <a:r>
              <a:rPr lang="en-US" altLang="en-US" sz="2800" dirty="0" err="1"/>
              <a:t>Idumea</a:t>
            </a:r>
            <a:r>
              <a:rPr lang="en-US" altLang="en-US" sz="2800" dirty="0"/>
              <a:t> (Isa.34:1-10)</a:t>
            </a:r>
          </a:p>
        </p:txBody>
      </p:sp>
    </p:spTree>
    <p:extLst>
      <p:ext uri="{BB962C8B-B14F-4D97-AF65-F5344CB8AC3E}">
        <p14:creationId xmlns:p14="http://schemas.microsoft.com/office/powerpoint/2010/main" val="69887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uiExpand="1" build="p" bldLvl="2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7953D868-E666-024A-8DD1-02278C87E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 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650C2DCC-87BF-3240-A0DE-D6FFCAD6C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Language of O.T. prophets</a:t>
            </a:r>
          </a:p>
          <a:p>
            <a:pPr lvl="1" eaLnBrk="1" hangingPunct="1">
              <a:defRPr/>
            </a:pPr>
            <a:r>
              <a:rPr lang="en-US" altLang="en-US" sz="2800" dirty="0"/>
              <a:t>Describing the overthrow and destruction of nations as punishment for their sins</a:t>
            </a:r>
          </a:p>
          <a:p>
            <a:pPr lvl="1" eaLnBrk="1" hangingPunct="1">
              <a:defRPr/>
            </a:pPr>
            <a:r>
              <a:rPr lang="en-US" altLang="en-US" sz="2800" dirty="0"/>
              <a:t>With no reference to the end of the world</a:t>
            </a:r>
          </a:p>
          <a:p>
            <a:pPr lvl="1" eaLnBrk="1" hangingPunct="1">
              <a:defRPr/>
            </a:pPr>
            <a:r>
              <a:rPr lang="en-US" altLang="en-US" sz="2800" dirty="0"/>
              <a:t>Destruction of Babylon (Isa.13:1,6-13,19-22)</a:t>
            </a:r>
          </a:p>
          <a:p>
            <a:pPr lvl="1" eaLnBrk="1" hangingPunct="1">
              <a:defRPr/>
            </a:pPr>
            <a:r>
              <a:rPr lang="en-US" altLang="en-US" sz="2800" dirty="0"/>
              <a:t>God’s judgment of Egypt (Ez.32:1-10)</a:t>
            </a:r>
          </a:p>
          <a:p>
            <a:pPr lvl="1" eaLnBrk="1" hangingPunct="1">
              <a:defRPr/>
            </a:pPr>
            <a:r>
              <a:rPr lang="en-US" altLang="en-US" sz="2800" dirty="0"/>
              <a:t>Judgment of </a:t>
            </a:r>
            <a:r>
              <a:rPr lang="en-US" altLang="en-US" sz="2800" dirty="0" err="1"/>
              <a:t>Idumea</a:t>
            </a:r>
            <a:r>
              <a:rPr lang="en-US" altLang="en-US" sz="2800" dirty="0"/>
              <a:t> (Isa.34:1-10)</a:t>
            </a:r>
          </a:p>
          <a:p>
            <a:pPr lvl="1" eaLnBrk="1" hangingPunct="1">
              <a:defRPr/>
            </a:pPr>
            <a:r>
              <a:rPr lang="en-US" altLang="en-US" sz="2800" dirty="0"/>
              <a:t>Judgment against Judah (Zeph.1:1-18)</a:t>
            </a:r>
          </a:p>
        </p:txBody>
      </p:sp>
    </p:spTree>
    <p:extLst>
      <p:ext uri="{BB962C8B-B14F-4D97-AF65-F5344CB8AC3E}">
        <p14:creationId xmlns:p14="http://schemas.microsoft.com/office/powerpoint/2010/main" val="358729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uiExpand="1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04543A69-E240-2743-B3F3-00A3D3EC03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Review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AB183000-3BAE-884F-AB7C-B953C4846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772400" cy="5334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The Time Text (v.34)</a:t>
            </a:r>
          </a:p>
          <a:p>
            <a:pPr lvl="1" eaLnBrk="1" hangingPunct="1">
              <a:defRPr/>
            </a:pPr>
            <a:r>
              <a:rPr lang="en-US" altLang="en-US" sz="3200" dirty="0"/>
              <a:t>The “end” under consideration </a:t>
            </a:r>
            <a:r>
              <a:rPr lang="en-US" altLang="en-US" sz="3200" dirty="0">
                <a:solidFill>
                  <a:schemeClr val="tx1"/>
                </a:solidFill>
              </a:rPr>
              <a:t>(everything before this verse)</a:t>
            </a:r>
            <a:r>
              <a:rPr lang="en-US" altLang="en-US" sz="3200" dirty="0"/>
              <a:t> would be fulfilled before that generation passed</a:t>
            </a:r>
          </a:p>
          <a:p>
            <a:pPr eaLnBrk="1" hangingPunct="1">
              <a:defRPr/>
            </a:pPr>
            <a:r>
              <a:rPr lang="en-US" altLang="en-US" sz="3600" dirty="0"/>
              <a:t>The Transition Text (v.36)</a:t>
            </a:r>
          </a:p>
          <a:p>
            <a:pPr lvl="1" eaLnBrk="1" hangingPunct="1">
              <a:defRPr/>
            </a:pPr>
            <a:r>
              <a:rPr lang="en-US" altLang="en-US" sz="3200" dirty="0"/>
              <a:t>Referring to and dealing with another subject</a:t>
            </a:r>
          </a:p>
        </p:txBody>
      </p:sp>
    </p:spTree>
    <p:extLst>
      <p:ext uri="{BB962C8B-B14F-4D97-AF65-F5344CB8AC3E}">
        <p14:creationId xmlns:p14="http://schemas.microsoft.com/office/powerpoint/2010/main" val="170815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uiExpand="1" build="p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24EDCF70-605E-E94F-AA30-0FF20016E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 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1D8CDB53-8675-D94D-BC2A-F05F9AAB9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772400" cy="5410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Language of O.T. prophets</a:t>
            </a:r>
          </a:p>
          <a:p>
            <a:pPr lvl="1" eaLnBrk="1" hangingPunct="1">
              <a:defRPr/>
            </a:pPr>
            <a:r>
              <a:rPr lang="en-US" altLang="en-US" sz="2800" dirty="0"/>
              <a:t>(Joel 2:10,11,28-32) (Ac.2:16-21)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uiExpand="1" build="p" bldLvl="3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24EDCF70-605E-E94F-AA30-0FF20016E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 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1D8CDB53-8675-D94D-BC2A-F05F9AAB9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772400" cy="5410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Language of O.T. prophets</a:t>
            </a:r>
          </a:p>
          <a:p>
            <a:pPr lvl="1" eaLnBrk="1" hangingPunct="1">
              <a:defRPr/>
            </a:pPr>
            <a:r>
              <a:rPr lang="en-US" altLang="en-US" sz="2800" dirty="0"/>
              <a:t>(Joel 2:10,11,28-32) (Ac.2:16-21)</a:t>
            </a:r>
          </a:p>
          <a:p>
            <a:pPr lvl="2" eaLnBrk="1" hangingPunct="1">
              <a:defRPr/>
            </a:pPr>
            <a:r>
              <a:rPr lang="en-US" altLang="en-US" sz="2400" dirty="0"/>
              <a:t>Overthrow of Mosaic authority and inauguration of the new order under Christ</a:t>
            </a:r>
          </a:p>
        </p:txBody>
      </p:sp>
    </p:spTree>
    <p:extLst>
      <p:ext uri="{BB962C8B-B14F-4D97-AF65-F5344CB8AC3E}">
        <p14:creationId xmlns:p14="http://schemas.microsoft.com/office/powerpoint/2010/main" val="287302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uiExpand="1" build="p" bldLvl="3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24EDCF70-605E-E94F-AA30-0FF20016E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 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1D8CDB53-8675-D94D-BC2A-F05F9AAB9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772400" cy="5410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Language of O.T. prophets</a:t>
            </a:r>
          </a:p>
          <a:p>
            <a:pPr lvl="1" eaLnBrk="1" hangingPunct="1">
              <a:defRPr/>
            </a:pPr>
            <a:r>
              <a:rPr lang="en-US" altLang="en-US" sz="2800" dirty="0"/>
              <a:t>(Joel 2:10,11,28-32) (Ac.2:16-21)</a:t>
            </a:r>
          </a:p>
          <a:p>
            <a:pPr lvl="2" eaLnBrk="1" hangingPunct="1">
              <a:defRPr/>
            </a:pPr>
            <a:r>
              <a:rPr lang="en-US" altLang="en-US" sz="2400" dirty="0"/>
              <a:t>Overthrow of Mosaic authority and inauguration of the new order under Christ</a:t>
            </a:r>
          </a:p>
          <a:p>
            <a:pPr eaLnBrk="1" hangingPunct="1">
              <a:defRPr/>
            </a:pPr>
            <a:r>
              <a:rPr lang="en-US" altLang="en-US" sz="3200" dirty="0"/>
              <a:t>Nothing in this refers to the 2nd coming</a:t>
            </a:r>
          </a:p>
        </p:txBody>
      </p:sp>
    </p:spTree>
    <p:extLst>
      <p:ext uri="{BB962C8B-B14F-4D97-AF65-F5344CB8AC3E}">
        <p14:creationId xmlns:p14="http://schemas.microsoft.com/office/powerpoint/2010/main" val="2123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uiExpand="1" build="p" bldLvl="3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24EDCF70-605E-E94F-AA30-0FF20016E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 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1D8CDB53-8675-D94D-BC2A-F05F9AAB9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772400" cy="5410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Language of O.T. prophets</a:t>
            </a:r>
          </a:p>
          <a:p>
            <a:pPr lvl="1" eaLnBrk="1" hangingPunct="1">
              <a:defRPr/>
            </a:pPr>
            <a:r>
              <a:rPr lang="en-US" altLang="en-US" sz="2800" dirty="0"/>
              <a:t>(Joel 2:10,11,28-32) (Ac.2:16-21)</a:t>
            </a:r>
          </a:p>
          <a:p>
            <a:pPr lvl="2" eaLnBrk="1" hangingPunct="1">
              <a:defRPr/>
            </a:pPr>
            <a:r>
              <a:rPr lang="en-US" altLang="en-US" sz="2400" dirty="0"/>
              <a:t>Overthrow of Mosaic authority and inauguration of the new order under Christ</a:t>
            </a:r>
          </a:p>
          <a:p>
            <a:pPr eaLnBrk="1" hangingPunct="1">
              <a:defRPr/>
            </a:pPr>
            <a:r>
              <a:rPr lang="en-US" altLang="en-US" sz="3200" dirty="0"/>
              <a:t>Nothing in this refers to the 2nd coming</a:t>
            </a:r>
          </a:p>
          <a:p>
            <a:pPr eaLnBrk="1" hangingPunct="1">
              <a:defRPr/>
            </a:pPr>
            <a:r>
              <a:rPr lang="en-US" altLang="en-US" sz="3200" dirty="0"/>
              <a:t>Jesus uses language well known to His disciples to foretell… </a:t>
            </a:r>
          </a:p>
          <a:p>
            <a:pPr lvl="1" eaLnBrk="1" hangingPunct="1">
              <a:defRPr/>
            </a:pPr>
            <a:r>
              <a:rPr lang="en-US" altLang="en-US" sz="2800" dirty="0"/>
              <a:t>The end and destruction of fleshly Israel</a:t>
            </a:r>
          </a:p>
        </p:txBody>
      </p:sp>
    </p:spTree>
    <p:extLst>
      <p:ext uri="{BB962C8B-B14F-4D97-AF65-F5344CB8AC3E}">
        <p14:creationId xmlns:p14="http://schemas.microsoft.com/office/powerpoint/2010/main" val="299566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uiExpand="1" build="p" bldLvl="3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24EDCF70-605E-E94F-AA30-0FF20016E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 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1D8CDB53-8675-D94D-BC2A-F05F9AAB9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772400" cy="5410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Language of O.T. prophets</a:t>
            </a:r>
          </a:p>
          <a:p>
            <a:pPr lvl="1" eaLnBrk="1" hangingPunct="1">
              <a:defRPr/>
            </a:pPr>
            <a:r>
              <a:rPr lang="en-US" altLang="en-US" sz="2800" dirty="0"/>
              <a:t>(Joel 2:10,11,28-32) (Ac.2:16-21)</a:t>
            </a:r>
          </a:p>
          <a:p>
            <a:pPr lvl="2" eaLnBrk="1" hangingPunct="1">
              <a:defRPr/>
            </a:pPr>
            <a:r>
              <a:rPr lang="en-US" altLang="en-US" sz="2400" dirty="0"/>
              <a:t>Overthrow of Mosaic authority and inauguration of the new order under Christ</a:t>
            </a:r>
          </a:p>
          <a:p>
            <a:pPr eaLnBrk="1" hangingPunct="1">
              <a:defRPr/>
            </a:pPr>
            <a:r>
              <a:rPr lang="en-US" altLang="en-US" sz="3200" dirty="0"/>
              <a:t>Nothing in this refers to the 2nd coming</a:t>
            </a:r>
          </a:p>
          <a:p>
            <a:pPr eaLnBrk="1" hangingPunct="1">
              <a:defRPr/>
            </a:pPr>
            <a:r>
              <a:rPr lang="en-US" altLang="en-US" sz="3200" dirty="0"/>
              <a:t>Jesus uses language well known to His disciples to foretell… </a:t>
            </a:r>
          </a:p>
          <a:p>
            <a:pPr lvl="1" eaLnBrk="1" hangingPunct="1">
              <a:defRPr/>
            </a:pPr>
            <a:r>
              <a:rPr lang="en-US" altLang="en-US" sz="2800" dirty="0"/>
              <a:t>The end and destruction of fleshly Israel</a:t>
            </a:r>
          </a:p>
          <a:p>
            <a:pPr lvl="1" eaLnBrk="1" hangingPunct="1">
              <a:defRPr/>
            </a:pPr>
            <a:r>
              <a:rPr lang="en-US" altLang="en-US" sz="2800" dirty="0"/>
              <a:t>The triumph of His own reign</a:t>
            </a:r>
          </a:p>
        </p:txBody>
      </p:sp>
    </p:spTree>
    <p:extLst>
      <p:ext uri="{BB962C8B-B14F-4D97-AF65-F5344CB8AC3E}">
        <p14:creationId xmlns:p14="http://schemas.microsoft.com/office/powerpoint/2010/main" val="265614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uiExpand="1" build="p" bldLvl="3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DBE76B4E-010A-0B43-B773-D3646A1919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 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59E37B5D-B1B3-E94A-BB5D-CCEE6E4B2E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Language of O.T. prophets</a:t>
            </a:r>
          </a:p>
          <a:p>
            <a:pPr lvl="1" eaLnBrk="1" hangingPunct="1">
              <a:defRPr/>
            </a:pPr>
            <a:r>
              <a:rPr lang="en-US" altLang="en-US" sz="2800" dirty="0"/>
              <a:t>“It is only natural that in speaking to Jews, He would use language they were familiar with as descriptions of the fall of great powers. These Jews would recognize such language, and </a:t>
            </a:r>
            <a:r>
              <a:rPr lang="en-US" altLang="en-US" sz="2800" b="1" u="sng" dirty="0"/>
              <a:t>men today would have little problem with it if they were more familiar with the utterances of the prophets</a:t>
            </a:r>
            <a:r>
              <a:rPr lang="en-US" altLang="en-US" sz="2800" dirty="0"/>
              <a:t>.”</a:t>
            </a:r>
          </a:p>
          <a:p>
            <a:pPr lvl="2" eaLnBrk="1" hangingPunct="1">
              <a:defRPr/>
            </a:pPr>
            <a:r>
              <a:rPr lang="en-US" altLang="en-US" sz="2400" dirty="0"/>
              <a:t>(Johnny Stringer, </a:t>
            </a:r>
            <a:r>
              <a:rPr lang="en-US" altLang="en-US" sz="2400" i="1" dirty="0"/>
              <a:t>Signs of Thy Coming: A Study of Matthew 24</a:t>
            </a:r>
            <a:r>
              <a:rPr lang="en-US" altLang="en-US" sz="2400" dirty="0"/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uiExpand="1" build="p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CD1E31BA-5B23-BF4A-A41F-0A4519020B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“Coming in the Clouds” </a:t>
            </a:r>
          </a:p>
        </p:txBody>
      </p:sp>
    </p:spTree>
  </p:cSld>
  <p:clrMapOvr>
    <a:masterClrMapping/>
  </p:clrMapOvr>
  <p:transition spd="slow">
    <p:wipe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CD1E31BA-5B23-BF4A-A41F-0A4519020B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“Coming in the Clouds” 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65EB175D-94DA-314E-9939-721C960481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“Son of Man coming in the clouds” (v.30)</a:t>
            </a:r>
          </a:p>
          <a:p>
            <a:pPr lvl="1" eaLnBrk="1" hangingPunct="1">
              <a:defRPr/>
            </a:pPr>
            <a:r>
              <a:rPr lang="en-US" altLang="en-US" sz="2800" dirty="0"/>
              <a:t>Does not affirm His personal coming</a:t>
            </a:r>
          </a:p>
        </p:txBody>
      </p:sp>
    </p:spTree>
    <p:extLst>
      <p:ext uri="{BB962C8B-B14F-4D97-AF65-F5344CB8AC3E}">
        <p14:creationId xmlns:p14="http://schemas.microsoft.com/office/powerpoint/2010/main" val="3988001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uiExpand="1" build="p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CD1E31BA-5B23-BF4A-A41F-0A4519020B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“Coming in the Clouds” 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65EB175D-94DA-314E-9939-721C960481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“Son of Man coming in the clouds” (v.30)</a:t>
            </a:r>
          </a:p>
          <a:p>
            <a:pPr lvl="1" eaLnBrk="1" hangingPunct="1">
              <a:defRPr/>
            </a:pPr>
            <a:r>
              <a:rPr lang="en-US" altLang="en-US" sz="2800" dirty="0"/>
              <a:t>Does not affirm His personal coming</a:t>
            </a:r>
          </a:p>
          <a:p>
            <a:pPr lvl="1" eaLnBrk="1" hangingPunct="1">
              <a:defRPr/>
            </a:pPr>
            <a:r>
              <a:rPr lang="en-US" altLang="en-US" sz="2800" dirty="0"/>
              <a:t>Compare O.T. prophetic usage of this symbol</a:t>
            </a:r>
          </a:p>
        </p:txBody>
      </p:sp>
    </p:spTree>
    <p:extLst>
      <p:ext uri="{BB962C8B-B14F-4D97-AF65-F5344CB8AC3E}">
        <p14:creationId xmlns:p14="http://schemas.microsoft.com/office/powerpoint/2010/main" val="853856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uiExpand="1" build="p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CD1E31BA-5B23-BF4A-A41F-0A4519020B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“Coming in the Clouds” 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65EB175D-94DA-314E-9939-721C960481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“Son of Man coming in the clouds” (v.30)</a:t>
            </a:r>
          </a:p>
          <a:p>
            <a:pPr lvl="1" eaLnBrk="1" hangingPunct="1">
              <a:defRPr/>
            </a:pPr>
            <a:r>
              <a:rPr lang="en-US" altLang="en-US" sz="2800" dirty="0"/>
              <a:t>Does not affirm His personal coming</a:t>
            </a:r>
          </a:p>
          <a:p>
            <a:pPr lvl="1" eaLnBrk="1" hangingPunct="1">
              <a:defRPr/>
            </a:pPr>
            <a:r>
              <a:rPr lang="en-US" altLang="en-US" sz="2800" dirty="0"/>
              <a:t>Compare O.T. prophetic usage of this symbol</a:t>
            </a:r>
          </a:p>
          <a:p>
            <a:pPr eaLnBrk="1" hangingPunct="1">
              <a:defRPr/>
            </a:pPr>
            <a:r>
              <a:rPr lang="en-US" altLang="en-US" sz="3200" dirty="0"/>
              <a:t>Judgement upon Egypt (Isa.19:1)</a:t>
            </a:r>
          </a:p>
          <a:p>
            <a:pPr lvl="1" eaLnBrk="1" hangingPunct="1">
              <a:defRPr/>
            </a:pPr>
            <a:r>
              <a:rPr lang="en-US" altLang="en-US" sz="2800" dirty="0"/>
              <a:t>“The burden against Egypt. Behold, </a:t>
            </a:r>
            <a:r>
              <a:rPr lang="en-US" altLang="en-US" sz="2800" b="1" u="sng" dirty="0"/>
              <a:t>the Lord rides on a swift cloud</a:t>
            </a:r>
            <a:r>
              <a:rPr lang="en-US" altLang="en-US" sz="2800" dirty="0"/>
              <a:t>, and </a:t>
            </a:r>
            <a:r>
              <a:rPr lang="en-US" altLang="en-US" sz="2800" b="1" u="sng" dirty="0"/>
              <a:t>will come</a:t>
            </a:r>
            <a:r>
              <a:rPr lang="en-US" altLang="en-US" sz="2800" dirty="0"/>
              <a:t> into Egypt; The idols of Egypt will totter at His presence, and the heart of Egypt will melt in its midst.”</a:t>
            </a:r>
          </a:p>
        </p:txBody>
      </p:sp>
    </p:spTree>
    <p:extLst>
      <p:ext uri="{BB962C8B-B14F-4D97-AF65-F5344CB8AC3E}">
        <p14:creationId xmlns:p14="http://schemas.microsoft.com/office/powerpoint/2010/main" val="3396242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04543A69-E240-2743-B3F3-00A3D3EC03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Review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AB183000-3BAE-884F-AB7C-B953C4846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772400" cy="5334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The Time Text (v.34)</a:t>
            </a:r>
          </a:p>
          <a:p>
            <a:pPr lvl="1" eaLnBrk="1" hangingPunct="1">
              <a:defRPr/>
            </a:pPr>
            <a:r>
              <a:rPr lang="en-US" altLang="en-US" sz="3200" dirty="0"/>
              <a:t>The “end” under consideration </a:t>
            </a:r>
            <a:r>
              <a:rPr lang="en-US" altLang="en-US" sz="3200" dirty="0">
                <a:solidFill>
                  <a:schemeClr val="tx1"/>
                </a:solidFill>
              </a:rPr>
              <a:t>(everything before this verse)</a:t>
            </a:r>
            <a:r>
              <a:rPr lang="en-US" altLang="en-US" sz="3200" dirty="0"/>
              <a:t> would be fulfilled before that generation passed</a:t>
            </a:r>
          </a:p>
          <a:p>
            <a:pPr eaLnBrk="1" hangingPunct="1">
              <a:defRPr/>
            </a:pPr>
            <a:r>
              <a:rPr lang="en-US" altLang="en-US" sz="3600" dirty="0"/>
              <a:t>The Transition Text (v.36)</a:t>
            </a:r>
          </a:p>
          <a:p>
            <a:pPr lvl="1" eaLnBrk="1" hangingPunct="1">
              <a:defRPr/>
            </a:pPr>
            <a:r>
              <a:rPr lang="en-US" altLang="en-US" sz="3200" dirty="0"/>
              <a:t>Referring to and dealing with another subject</a:t>
            </a:r>
          </a:p>
          <a:p>
            <a:pPr lvl="1" eaLnBrk="1" hangingPunct="1">
              <a:defRPr/>
            </a:pPr>
            <a:r>
              <a:rPr lang="en-US" altLang="en-US" sz="3200" dirty="0"/>
              <a:t>Another time, day, judgment</a:t>
            </a:r>
          </a:p>
        </p:txBody>
      </p:sp>
    </p:spTree>
    <p:extLst>
      <p:ext uri="{BB962C8B-B14F-4D97-AF65-F5344CB8AC3E}">
        <p14:creationId xmlns:p14="http://schemas.microsoft.com/office/powerpoint/2010/main" val="386062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uiExpand="1" build="p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823F73D2-3E1D-FE4F-AD24-9A6400A22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“Coming in the Clouds” 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4310E9C0-38E9-8F42-9424-B114BD813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Symbolizes a “coming” in </a:t>
            </a:r>
            <a:r>
              <a:rPr lang="en-US" altLang="en-US" sz="3200" u="sng" dirty="0"/>
              <a:t>power</a:t>
            </a:r>
            <a:endParaRPr lang="en-US" altLang="en-US" sz="3200" dirty="0"/>
          </a:p>
          <a:p>
            <a:pPr lvl="1" eaLnBrk="1" hangingPunct="1">
              <a:defRPr/>
            </a:pPr>
            <a:r>
              <a:rPr lang="en-US" altLang="en-US" sz="2800" dirty="0"/>
              <a:t>Not necessarily in </a:t>
            </a:r>
            <a:r>
              <a:rPr lang="en-US" altLang="en-US" sz="2800" i="1" u="sng" dirty="0"/>
              <a:t>person</a:t>
            </a:r>
            <a:endParaRPr lang="en-US" alt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uiExpand="1" build="p" bldLvl="2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823F73D2-3E1D-FE4F-AD24-9A6400A22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“Coming in the Clouds” 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4310E9C0-38E9-8F42-9424-B114BD813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Symbolizes a “coming” in </a:t>
            </a:r>
            <a:r>
              <a:rPr lang="en-US" altLang="en-US" sz="3200" u="sng" dirty="0"/>
              <a:t>power</a:t>
            </a:r>
            <a:endParaRPr lang="en-US" altLang="en-US" sz="3200" dirty="0"/>
          </a:p>
          <a:p>
            <a:pPr lvl="1" eaLnBrk="1" hangingPunct="1">
              <a:defRPr/>
            </a:pPr>
            <a:r>
              <a:rPr lang="en-US" altLang="en-US" sz="2800" dirty="0"/>
              <a:t>Not necessarily in </a:t>
            </a:r>
            <a:r>
              <a:rPr lang="en-US" altLang="en-US" sz="2800" i="1" u="sng" dirty="0"/>
              <a:t>person</a:t>
            </a:r>
            <a:endParaRPr lang="en-US" altLang="en-US" sz="2800" dirty="0"/>
          </a:p>
          <a:p>
            <a:pPr lvl="1" eaLnBrk="1" hangingPunct="1">
              <a:defRPr/>
            </a:pPr>
            <a:r>
              <a:rPr lang="en-US" altLang="en-US" sz="2800" dirty="0"/>
              <a:t>In judgment, in triumph, in the cause one represents (Mt.26:64)</a:t>
            </a:r>
          </a:p>
        </p:txBody>
      </p:sp>
    </p:spTree>
    <p:extLst>
      <p:ext uri="{BB962C8B-B14F-4D97-AF65-F5344CB8AC3E}">
        <p14:creationId xmlns:p14="http://schemas.microsoft.com/office/powerpoint/2010/main" val="152613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uiExpand="1" build="p" bldLvl="2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823F73D2-3E1D-FE4F-AD24-9A6400A22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“Coming in the Clouds” 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4310E9C0-38E9-8F42-9424-B114BD813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Symbolizes a “coming” in </a:t>
            </a:r>
            <a:r>
              <a:rPr lang="en-US" altLang="en-US" sz="3200" u="sng" dirty="0"/>
              <a:t>power</a:t>
            </a:r>
            <a:endParaRPr lang="en-US" altLang="en-US" sz="3200" dirty="0"/>
          </a:p>
          <a:p>
            <a:pPr lvl="1" eaLnBrk="1" hangingPunct="1">
              <a:defRPr/>
            </a:pPr>
            <a:r>
              <a:rPr lang="en-US" altLang="en-US" sz="2800" dirty="0"/>
              <a:t>Not necessarily in </a:t>
            </a:r>
            <a:r>
              <a:rPr lang="en-US" altLang="en-US" sz="2800" i="1" u="sng" dirty="0"/>
              <a:t>person</a:t>
            </a:r>
            <a:endParaRPr lang="en-US" altLang="en-US" sz="2800" dirty="0"/>
          </a:p>
          <a:p>
            <a:pPr lvl="1" eaLnBrk="1" hangingPunct="1">
              <a:defRPr/>
            </a:pPr>
            <a:r>
              <a:rPr lang="en-US" altLang="en-US" sz="2800" dirty="0"/>
              <a:t>In judgment, in triumph, in the cause one represents (Mt.26:64)</a:t>
            </a:r>
          </a:p>
          <a:p>
            <a:pPr eaLnBrk="1" hangingPunct="1">
              <a:defRPr/>
            </a:pPr>
            <a:r>
              <a:rPr lang="en-US" altLang="en-US" sz="3200" dirty="0"/>
              <a:t>Word translated “coming” - </a:t>
            </a:r>
            <a:r>
              <a:rPr lang="en-US" altLang="en-US" sz="3200" i="1" dirty="0" err="1"/>
              <a:t>erchomai</a:t>
            </a:r>
            <a:endParaRPr lang="en-US" altLang="en-US" sz="3200" i="1" dirty="0"/>
          </a:p>
          <a:p>
            <a:pPr lvl="1" eaLnBrk="1" hangingPunct="1">
              <a:defRPr/>
            </a:pPr>
            <a:r>
              <a:rPr lang="en-US" altLang="en-US" sz="2800" dirty="0"/>
              <a:t>Not same word found in vv.3,27,37,39</a:t>
            </a:r>
          </a:p>
        </p:txBody>
      </p:sp>
    </p:spTree>
    <p:extLst>
      <p:ext uri="{BB962C8B-B14F-4D97-AF65-F5344CB8AC3E}">
        <p14:creationId xmlns:p14="http://schemas.microsoft.com/office/powerpoint/2010/main" val="140152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uiExpand="1" build="p" bldLvl="2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823F73D2-3E1D-FE4F-AD24-9A6400A22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“Coming in the Clouds” 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4310E9C0-38E9-8F42-9424-B114BD813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Symbolizes a “coming” in </a:t>
            </a:r>
            <a:r>
              <a:rPr lang="en-US" altLang="en-US" sz="3200" u="sng" dirty="0"/>
              <a:t>power</a:t>
            </a:r>
            <a:endParaRPr lang="en-US" altLang="en-US" sz="3200" dirty="0"/>
          </a:p>
          <a:p>
            <a:pPr lvl="1" eaLnBrk="1" hangingPunct="1">
              <a:defRPr/>
            </a:pPr>
            <a:r>
              <a:rPr lang="en-US" altLang="en-US" sz="2800" dirty="0"/>
              <a:t>Not necessarily in </a:t>
            </a:r>
            <a:r>
              <a:rPr lang="en-US" altLang="en-US" sz="2800" i="1" u="sng" dirty="0"/>
              <a:t>person</a:t>
            </a:r>
            <a:endParaRPr lang="en-US" altLang="en-US" sz="2800" dirty="0"/>
          </a:p>
          <a:p>
            <a:pPr lvl="1" eaLnBrk="1" hangingPunct="1">
              <a:defRPr/>
            </a:pPr>
            <a:r>
              <a:rPr lang="en-US" altLang="en-US" sz="2800" dirty="0"/>
              <a:t>In judgment, in triumph, in the cause one represents (Mt.26:64)</a:t>
            </a:r>
          </a:p>
          <a:p>
            <a:pPr eaLnBrk="1" hangingPunct="1">
              <a:defRPr/>
            </a:pPr>
            <a:r>
              <a:rPr lang="en-US" altLang="en-US" sz="3200" dirty="0"/>
              <a:t>Word translated “coming” - </a:t>
            </a:r>
            <a:r>
              <a:rPr lang="en-US" altLang="en-US" sz="3200" i="1" dirty="0" err="1"/>
              <a:t>erchomai</a:t>
            </a:r>
            <a:endParaRPr lang="en-US" altLang="en-US" sz="3200" i="1" dirty="0"/>
          </a:p>
          <a:p>
            <a:pPr lvl="1" eaLnBrk="1" hangingPunct="1">
              <a:defRPr/>
            </a:pPr>
            <a:r>
              <a:rPr lang="en-US" altLang="en-US" sz="2800" dirty="0"/>
              <a:t>Not same word found in vv.3,27,37,39</a:t>
            </a:r>
          </a:p>
          <a:p>
            <a:pPr lvl="1" eaLnBrk="1" hangingPunct="1">
              <a:defRPr/>
            </a:pPr>
            <a:r>
              <a:rPr lang="en-US" altLang="en-US" sz="2800" dirty="0"/>
              <a:t>Word in v.30 (</a:t>
            </a:r>
            <a:r>
              <a:rPr lang="en-US" altLang="en-US" sz="2800" dirty="0" err="1"/>
              <a:t>erchomai</a:t>
            </a:r>
            <a:r>
              <a:rPr lang="en-US" altLang="en-US" sz="2800" dirty="0"/>
              <a:t>) does not demand personal presence</a:t>
            </a:r>
          </a:p>
        </p:txBody>
      </p:sp>
    </p:spTree>
    <p:extLst>
      <p:ext uri="{BB962C8B-B14F-4D97-AF65-F5344CB8AC3E}">
        <p14:creationId xmlns:p14="http://schemas.microsoft.com/office/powerpoint/2010/main" val="370351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uiExpand="1" build="p" bldLvl="2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823F73D2-3E1D-FE4F-AD24-9A6400A22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“Coming in the Clouds” 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4310E9C0-38E9-8F42-9424-B114BD813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Symbolizes a “coming” in </a:t>
            </a:r>
            <a:r>
              <a:rPr lang="en-US" altLang="en-US" sz="3200" u="sng" dirty="0"/>
              <a:t>power</a:t>
            </a:r>
            <a:endParaRPr lang="en-US" altLang="en-US" sz="3200" dirty="0"/>
          </a:p>
          <a:p>
            <a:pPr lvl="1" eaLnBrk="1" hangingPunct="1">
              <a:defRPr/>
            </a:pPr>
            <a:r>
              <a:rPr lang="en-US" altLang="en-US" sz="2800" dirty="0"/>
              <a:t>Not necessarily in </a:t>
            </a:r>
            <a:r>
              <a:rPr lang="en-US" altLang="en-US" sz="2800" i="1" u="sng" dirty="0"/>
              <a:t>person</a:t>
            </a:r>
            <a:endParaRPr lang="en-US" altLang="en-US" sz="2800" dirty="0"/>
          </a:p>
          <a:p>
            <a:pPr lvl="1" eaLnBrk="1" hangingPunct="1">
              <a:defRPr/>
            </a:pPr>
            <a:r>
              <a:rPr lang="en-US" altLang="en-US" sz="2800" dirty="0"/>
              <a:t>In judgment, in triumph, in the cause one represents (Mt.26:64)</a:t>
            </a:r>
          </a:p>
          <a:p>
            <a:pPr eaLnBrk="1" hangingPunct="1">
              <a:defRPr/>
            </a:pPr>
            <a:r>
              <a:rPr lang="en-US" altLang="en-US" sz="3200" dirty="0"/>
              <a:t>Word translated “coming” - </a:t>
            </a:r>
            <a:r>
              <a:rPr lang="en-US" altLang="en-US" sz="3200" i="1" dirty="0" err="1"/>
              <a:t>erchomai</a:t>
            </a:r>
            <a:endParaRPr lang="en-US" altLang="en-US" sz="3200" i="1" dirty="0"/>
          </a:p>
          <a:p>
            <a:pPr lvl="1" eaLnBrk="1" hangingPunct="1">
              <a:defRPr/>
            </a:pPr>
            <a:r>
              <a:rPr lang="en-US" altLang="en-US" sz="2800" dirty="0"/>
              <a:t>Not same word found in vv.3,27,37,39</a:t>
            </a:r>
          </a:p>
          <a:p>
            <a:pPr lvl="1" eaLnBrk="1" hangingPunct="1">
              <a:defRPr/>
            </a:pPr>
            <a:r>
              <a:rPr lang="en-US" altLang="en-US" sz="2800" dirty="0"/>
              <a:t>Word in v.30 (</a:t>
            </a:r>
            <a:r>
              <a:rPr lang="en-US" altLang="en-US" sz="2800" dirty="0" err="1"/>
              <a:t>erchomai</a:t>
            </a:r>
            <a:r>
              <a:rPr lang="en-US" altLang="en-US" sz="2800" dirty="0"/>
              <a:t>) does not demand personal presence</a:t>
            </a:r>
          </a:p>
          <a:p>
            <a:pPr lvl="1" eaLnBrk="1" hangingPunct="1">
              <a:defRPr/>
            </a:pPr>
            <a:r>
              <a:rPr lang="en-US" altLang="en-US" sz="2800" dirty="0"/>
              <a:t>Word in vv.3,27,37,39 (</a:t>
            </a:r>
            <a:r>
              <a:rPr lang="en-US" altLang="en-US" sz="2800" dirty="0" err="1"/>
              <a:t>parousia</a:t>
            </a:r>
            <a:r>
              <a:rPr lang="en-US" altLang="en-US" sz="2800" dirty="0"/>
              <a:t>) does refer to His personal coming</a:t>
            </a:r>
          </a:p>
        </p:txBody>
      </p:sp>
    </p:spTree>
    <p:extLst>
      <p:ext uri="{BB962C8B-B14F-4D97-AF65-F5344CB8AC3E}">
        <p14:creationId xmlns:p14="http://schemas.microsoft.com/office/powerpoint/2010/main" val="66169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uiExpand="1" build="p" bldLvl="2" autoUpdateAnimBg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CD1BEACD-B5E2-A340-B1A2-F296A900D0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 </a:t>
            </a:r>
          </a:p>
        </p:txBody>
      </p:sp>
    </p:spTree>
  </p:cSld>
  <p:clrMapOvr>
    <a:masterClrMapping/>
  </p:clrMapOvr>
  <p:transition spd="slow">
    <p:push dir="u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CD1BEACD-B5E2-A340-B1A2-F296A900D0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 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806F476C-612B-A241-A640-491F10AFA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Verse 30 stands in contrast to verse 29</a:t>
            </a:r>
          </a:p>
          <a:p>
            <a:pPr lvl="1" eaLnBrk="1" hangingPunct="1">
              <a:defRPr/>
            </a:pPr>
            <a:r>
              <a:rPr lang="en-US" altLang="en-US" sz="3200" dirty="0"/>
              <a:t>V.29 - The fall of one system of authority</a:t>
            </a:r>
          </a:p>
        </p:txBody>
      </p:sp>
    </p:spTree>
    <p:extLst>
      <p:ext uri="{BB962C8B-B14F-4D97-AF65-F5344CB8AC3E}">
        <p14:creationId xmlns:p14="http://schemas.microsoft.com/office/powerpoint/2010/main" val="2649139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uiExpand="1" build="p" bldLvl="2" autoUpdateAnimBg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CD1BEACD-B5E2-A340-B1A2-F296A900D0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 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806F476C-612B-A241-A640-491F10AFA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Verse 30 stands in contrast to verse 29</a:t>
            </a:r>
          </a:p>
          <a:p>
            <a:pPr lvl="1" eaLnBrk="1" hangingPunct="1">
              <a:defRPr/>
            </a:pPr>
            <a:r>
              <a:rPr lang="en-US" altLang="en-US" sz="3200" dirty="0"/>
              <a:t>V.29 - The fall of one system of authority</a:t>
            </a:r>
          </a:p>
          <a:p>
            <a:pPr lvl="2" eaLnBrk="1" hangingPunct="1">
              <a:defRPr/>
            </a:pPr>
            <a:r>
              <a:rPr lang="en-US" altLang="en-US" sz="2800" dirty="0"/>
              <a:t>The old order of Jewish religion</a:t>
            </a:r>
          </a:p>
        </p:txBody>
      </p:sp>
    </p:spTree>
    <p:extLst>
      <p:ext uri="{BB962C8B-B14F-4D97-AF65-F5344CB8AC3E}">
        <p14:creationId xmlns:p14="http://schemas.microsoft.com/office/powerpoint/2010/main" val="1437655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uiExpand="1" build="p" bldLvl="2" autoUpdateAnimBg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CD1BEACD-B5E2-A340-B1A2-F296A900D0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 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806F476C-612B-A241-A640-491F10AFA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Verse 30 stands in contrast to verse 29</a:t>
            </a:r>
          </a:p>
          <a:p>
            <a:pPr lvl="1" eaLnBrk="1" hangingPunct="1">
              <a:defRPr/>
            </a:pPr>
            <a:r>
              <a:rPr lang="en-US" altLang="en-US" sz="3200" dirty="0"/>
              <a:t>V.29 - The fall of one system of authority</a:t>
            </a:r>
          </a:p>
          <a:p>
            <a:pPr lvl="2" eaLnBrk="1" hangingPunct="1">
              <a:defRPr/>
            </a:pPr>
            <a:r>
              <a:rPr lang="en-US" altLang="en-US" sz="2800" dirty="0"/>
              <a:t>The old order of Jewish religion</a:t>
            </a:r>
          </a:p>
          <a:p>
            <a:pPr lvl="2" eaLnBrk="1" hangingPunct="1">
              <a:defRPr/>
            </a:pPr>
            <a:r>
              <a:rPr lang="en-US" altLang="en-US" sz="2800" dirty="0"/>
              <a:t>Former authorities “cast down” from heaven (their position of power)</a:t>
            </a:r>
          </a:p>
        </p:txBody>
      </p:sp>
    </p:spTree>
    <p:extLst>
      <p:ext uri="{BB962C8B-B14F-4D97-AF65-F5344CB8AC3E}">
        <p14:creationId xmlns:p14="http://schemas.microsoft.com/office/powerpoint/2010/main" val="2856010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uiExpand="1" build="p" bldLvl="2" autoUpdateAnimBg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CD1BEACD-B5E2-A340-B1A2-F296A900D0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 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806F476C-612B-A241-A640-491F10AFA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Verse 30 stands in contrast to verse 29</a:t>
            </a:r>
          </a:p>
          <a:p>
            <a:pPr lvl="1" eaLnBrk="1" hangingPunct="1">
              <a:defRPr/>
            </a:pPr>
            <a:r>
              <a:rPr lang="en-US" altLang="en-US" sz="3200" dirty="0"/>
              <a:t>V.29 - The fall of one system of authority</a:t>
            </a:r>
          </a:p>
          <a:p>
            <a:pPr lvl="2" eaLnBrk="1" hangingPunct="1">
              <a:defRPr/>
            </a:pPr>
            <a:r>
              <a:rPr lang="en-US" altLang="en-US" sz="2800" dirty="0"/>
              <a:t>The old order of Jewish religion</a:t>
            </a:r>
          </a:p>
          <a:p>
            <a:pPr lvl="2" eaLnBrk="1" hangingPunct="1">
              <a:defRPr/>
            </a:pPr>
            <a:r>
              <a:rPr lang="en-US" altLang="en-US" sz="2800" dirty="0"/>
              <a:t>Former authorities “cast down” from heaven (their position of power)</a:t>
            </a:r>
          </a:p>
          <a:p>
            <a:pPr lvl="2" eaLnBrk="1" hangingPunct="1">
              <a:defRPr/>
            </a:pPr>
            <a:r>
              <a:rPr lang="en-US" altLang="en-US" sz="2800" dirty="0"/>
              <a:t>Thus the powers of the heavens were shaken</a:t>
            </a:r>
          </a:p>
        </p:txBody>
      </p:sp>
    </p:spTree>
    <p:extLst>
      <p:ext uri="{BB962C8B-B14F-4D97-AF65-F5344CB8AC3E}">
        <p14:creationId xmlns:p14="http://schemas.microsoft.com/office/powerpoint/2010/main" val="3144179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uiExpand="1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04543A69-E240-2743-B3F3-00A3D3EC03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Review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AB183000-3BAE-884F-AB7C-B953C4846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772400" cy="5334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The Time Text (v.34)</a:t>
            </a:r>
          </a:p>
          <a:p>
            <a:pPr lvl="1" eaLnBrk="1" hangingPunct="1">
              <a:defRPr/>
            </a:pPr>
            <a:r>
              <a:rPr lang="en-US" altLang="en-US" sz="3200" dirty="0"/>
              <a:t>The “end” under consideration </a:t>
            </a:r>
            <a:r>
              <a:rPr lang="en-US" altLang="en-US" sz="3200" dirty="0">
                <a:solidFill>
                  <a:schemeClr val="tx1"/>
                </a:solidFill>
              </a:rPr>
              <a:t>(everything before this verse)</a:t>
            </a:r>
            <a:r>
              <a:rPr lang="en-US" altLang="en-US" sz="3200" dirty="0"/>
              <a:t> would be fulfilled before that generation passed</a:t>
            </a:r>
          </a:p>
          <a:p>
            <a:pPr eaLnBrk="1" hangingPunct="1">
              <a:defRPr/>
            </a:pPr>
            <a:r>
              <a:rPr lang="en-US" altLang="en-US" sz="3600" dirty="0"/>
              <a:t>The Transition Text (v.36)</a:t>
            </a:r>
          </a:p>
          <a:p>
            <a:pPr lvl="1" eaLnBrk="1" hangingPunct="1">
              <a:defRPr/>
            </a:pPr>
            <a:r>
              <a:rPr lang="en-US" altLang="en-US" sz="3200" dirty="0"/>
              <a:t>Referring to and dealing with another subject</a:t>
            </a:r>
          </a:p>
          <a:p>
            <a:pPr lvl="1" eaLnBrk="1" hangingPunct="1">
              <a:defRPr/>
            </a:pPr>
            <a:r>
              <a:rPr lang="en-US" altLang="en-US" sz="3200" dirty="0"/>
              <a:t>Another time, day, judgment</a:t>
            </a:r>
          </a:p>
          <a:p>
            <a:pPr lvl="1" eaLnBrk="1" hangingPunct="1">
              <a:defRPr/>
            </a:pPr>
            <a:r>
              <a:rPr lang="en-US" altLang="en-US" sz="3200" dirty="0"/>
              <a:t>One without signs to signal it</a:t>
            </a:r>
          </a:p>
        </p:txBody>
      </p:sp>
    </p:spTree>
    <p:extLst>
      <p:ext uri="{BB962C8B-B14F-4D97-AF65-F5344CB8AC3E}">
        <p14:creationId xmlns:p14="http://schemas.microsoft.com/office/powerpoint/2010/main" val="249961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uiExpand="1" build="p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CD1BEACD-B5E2-A340-B1A2-F296A900D0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 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806F476C-612B-A241-A640-491F10AFA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Verse 30 stands in contrast to verse 29</a:t>
            </a:r>
          </a:p>
          <a:p>
            <a:pPr lvl="1" eaLnBrk="1" hangingPunct="1">
              <a:defRPr/>
            </a:pPr>
            <a:r>
              <a:rPr lang="en-US" altLang="en-US" sz="3200" dirty="0"/>
              <a:t>V.29 - The fall of one system of authority</a:t>
            </a:r>
          </a:p>
          <a:p>
            <a:pPr lvl="2" eaLnBrk="1" hangingPunct="1">
              <a:defRPr/>
            </a:pPr>
            <a:r>
              <a:rPr lang="en-US" altLang="en-US" sz="2800" dirty="0"/>
              <a:t>The old order of Jewish religion</a:t>
            </a:r>
          </a:p>
          <a:p>
            <a:pPr lvl="2" eaLnBrk="1" hangingPunct="1">
              <a:defRPr/>
            </a:pPr>
            <a:r>
              <a:rPr lang="en-US" altLang="en-US" sz="2800" dirty="0"/>
              <a:t>Former authorities “cast down” from heaven (their position of power)</a:t>
            </a:r>
          </a:p>
          <a:p>
            <a:pPr lvl="2" eaLnBrk="1" hangingPunct="1">
              <a:defRPr/>
            </a:pPr>
            <a:r>
              <a:rPr lang="en-US" altLang="en-US" sz="2800" dirty="0"/>
              <a:t>Thus the powers of the heavens were shaken</a:t>
            </a:r>
          </a:p>
          <a:p>
            <a:pPr lvl="1" eaLnBrk="1" hangingPunct="1">
              <a:defRPr/>
            </a:pPr>
            <a:r>
              <a:rPr lang="en-US" altLang="en-US" sz="3200" dirty="0"/>
              <a:t>V.30 - The rise of another system of authority</a:t>
            </a:r>
          </a:p>
          <a:p>
            <a:pPr lvl="2" eaLnBrk="1" hangingPunct="1">
              <a:defRPr/>
            </a:pPr>
            <a:r>
              <a:rPr lang="en-US" altLang="en-US" sz="2800" dirty="0"/>
              <a:t>The N.T. order under Christ</a:t>
            </a:r>
          </a:p>
        </p:txBody>
      </p:sp>
    </p:spTree>
    <p:extLst>
      <p:ext uri="{BB962C8B-B14F-4D97-AF65-F5344CB8AC3E}">
        <p14:creationId xmlns:p14="http://schemas.microsoft.com/office/powerpoint/2010/main" val="2312387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uiExpand="1" build="p" bldLvl="2" autoUpdateAnimBg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C6AF2CCB-DA3D-334C-88EB-D6C4D2BFE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 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F44C44D5-DB76-EE42-94B1-EAC1DBF5BC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The New order under Christ - Now more obvious and effective (vv.30-31)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uiExpand="1" build="p" bldLvl="2" autoUpdateAnimBg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C6AF2CCB-DA3D-334C-88EB-D6C4D2BFE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 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F44C44D5-DB76-EE42-94B1-EAC1DBF5BC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The New order under Christ - Now more obvious and effective (vv.30-31)</a:t>
            </a:r>
          </a:p>
          <a:p>
            <a:pPr lvl="1" eaLnBrk="1" hangingPunct="1">
              <a:defRPr/>
            </a:pPr>
            <a:r>
              <a:rPr lang="en-US" altLang="en-US" sz="2800" dirty="0"/>
              <a:t>Vindication of His word and authority (v.30)</a:t>
            </a:r>
          </a:p>
          <a:p>
            <a:pPr lvl="2" eaLnBrk="1" hangingPunct="1">
              <a:defRPr/>
            </a:pPr>
            <a:r>
              <a:rPr lang="en-US" altLang="en-US" sz="2400" dirty="0"/>
              <a:t>Ruin of the temple, destruction of the holy city, and the end of fleshly Israel - the “sign” or clear indication of His rule or authority in heaven</a:t>
            </a:r>
          </a:p>
        </p:txBody>
      </p:sp>
    </p:spTree>
    <p:extLst>
      <p:ext uri="{BB962C8B-B14F-4D97-AF65-F5344CB8AC3E}">
        <p14:creationId xmlns:p14="http://schemas.microsoft.com/office/powerpoint/2010/main" val="108838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uiExpand="1" build="p" bldLvl="2" autoUpdateAnimBg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C6AF2CCB-DA3D-334C-88EB-D6C4D2BFE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 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F44C44D5-DB76-EE42-94B1-EAC1DBF5BC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The New order under Christ - Now more obvious and effective (vv.30-31)</a:t>
            </a:r>
          </a:p>
          <a:p>
            <a:pPr lvl="1" eaLnBrk="1" hangingPunct="1">
              <a:defRPr/>
            </a:pPr>
            <a:r>
              <a:rPr lang="en-US" altLang="en-US" sz="2800" dirty="0"/>
              <a:t>Vindication of His word and authority (v.30)</a:t>
            </a:r>
          </a:p>
          <a:p>
            <a:pPr lvl="2" eaLnBrk="1" hangingPunct="1">
              <a:defRPr/>
            </a:pPr>
            <a:r>
              <a:rPr lang="en-US" altLang="en-US" sz="2400" dirty="0"/>
              <a:t>Ruin of the temple, destruction of the holy city, and the end of fleshly Israel - the “sign” or clear indication of His rule or authority in heaven</a:t>
            </a:r>
          </a:p>
          <a:p>
            <a:pPr lvl="1" eaLnBrk="1" hangingPunct="1">
              <a:defRPr/>
            </a:pPr>
            <a:r>
              <a:rPr lang="en-US" altLang="en-US" sz="2800" dirty="0"/>
              <a:t>The mourning of the tribes (v.30b)</a:t>
            </a:r>
          </a:p>
          <a:p>
            <a:pPr lvl="2" eaLnBrk="1" hangingPunct="1">
              <a:defRPr/>
            </a:pPr>
            <a:r>
              <a:rPr lang="en-US" altLang="en-US" sz="2400" dirty="0"/>
              <a:t>A natural experience for the “tribes” of Israel because of the end of their special relationship with God</a:t>
            </a:r>
          </a:p>
        </p:txBody>
      </p:sp>
    </p:spTree>
    <p:extLst>
      <p:ext uri="{BB962C8B-B14F-4D97-AF65-F5344CB8AC3E}">
        <p14:creationId xmlns:p14="http://schemas.microsoft.com/office/powerpoint/2010/main" val="4193972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uiExpand="1" build="p" bldLvl="2" autoUpdateAnimBg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C6AF2CCB-DA3D-334C-88EB-D6C4D2BFE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of vv.28-31 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F44C44D5-DB76-EE42-94B1-EAC1DBF5BC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The New order under Christ - Now more obvious and effective (vv.30-31)</a:t>
            </a:r>
          </a:p>
          <a:p>
            <a:pPr lvl="1" eaLnBrk="1" hangingPunct="1">
              <a:defRPr/>
            </a:pPr>
            <a:r>
              <a:rPr lang="en-US" altLang="en-US" sz="2800" dirty="0"/>
              <a:t>Vindication of His word and authority (v.30)</a:t>
            </a:r>
          </a:p>
          <a:p>
            <a:pPr lvl="2" eaLnBrk="1" hangingPunct="1">
              <a:defRPr/>
            </a:pPr>
            <a:r>
              <a:rPr lang="en-US" altLang="en-US" sz="2400" dirty="0"/>
              <a:t>Ruin of the temple, destruction of the holy city, and the end of fleshly Israel - the “sign” or clear indication of His rule or authority in heaven</a:t>
            </a:r>
          </a:p>
          <a:p>
            <a:pPr lvl="1" eaLnBrk="1" hangingPunct="1">
              <a:defRPr/>
            </a:pPr>
            <a:r>
              <a:rPr lang="en-US" altLang="en-US" sz="2800" dirty="0"/>
              <a:t>The mourning of the tribes (v.30b)</a:t>
            </a:r>
          </a:p>
          <a:p>
            <a:pPr lvl="2" eaLnBrk="1" hangingPunct="1">
              <a:defRPr/>
            </a:pPr>
            <a:r>
              <a:rPr lang="en-US" altLang="en-US" sz="2400" dirty="0"/>
              <a:t>A natural experience for the “tribes” of Israel because of the end of their special relationship with God</a:t>
            </a:r>
          </a:p>
          <a:p>
            <a:pPr lvl="1" eaLnBrk="1" hangingPunct="1">
              <a:defRPr/>
            </a:pPr>
            <a:r>
              <a:rPr lang="en-US" altLang="en-US" sz="2800" dirty="0"/>
              <a:t>The continued triumph of His cause (v.31)</a:t>
            </a:r>
          </a:p>
        </p:txBody>
      </p:sp>
    </p:spTree>
    <p:extLst>
      <p:ext uri="{BB962C8B-B14F-4D97-AF65-F5344CB8AC3E}">
        <p14:creationId xmlns:p14="http://schemas.microsoft.com/office/powerpoint/2010/main" val="743176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uiExpand="1" build="p" bldLvl="2" autoUpdateAnimBg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212256D3-4495-2749-907A-52D17B7D1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He will send His angels…  </a:t>
            </a:r>
          </a:p>
        </p:txBody>
      </p:sp>
    </p:spTree>
  </p:cSld>
  <p:clrMapOvr>
    <a:masterClrMapping/>
  </p:clrMapOvr>
  <p:transition spd="slow">
    <p:push dir="u"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212256D3-4495-2749-907A-52D17B7D1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He will send His angels…  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6C72F7DD-AE7A-9844-B411-E815557C3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Greek term “angels” means </a:t>
            </a:r>
            <a:r>
              <a:rPr lang="en-US" altLang="en-US" sz="3200" i="1" u="sng" dirty="0"/>
              <a:t>messengers</a:t>
            </a:r>
          </a:p>
          <a:p>
            <a:pPr lvl="1" eaLnBrk="1" hangingPunct="1">
              <a:defRPr/>
            </a:pPr>
            <a:r>
              <a:rPr lang="en-US" altLang="en-US" sz="2800" dirty="0"/>
              <a:t>Does not always refer to heavenly beings</a:t>
            </a:r>
          </a:p>
        </p:txBody>
      </p:sp>
    </p:spTree>
    <p:extLst>
      <p:ext uri="{BB962C8B-B14F-4D97-AF65-F5344CB8AC3E}">
        <p14:creationId xmlns:p14="http://schemas.microsoft.com/office/powerpoint/2010/main" val="2720589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uiExpand="1" build="p" bldLvl="2" autoUpdateAnimBg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212256D3-4495-2749-907A-52D17B7D1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He will send His angels…  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6C72F7DD-AE7A-9844-B411-E815557C3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Greek term “angels” means </a:t>
            </a:r>
            <a:r>
              <a:rPr lang="en-US" altLang="en-US" sz="3200" i="1" u="sng" dirty="0"/>
              <a:t>messengers</a:t>
            </a:r>
          </a:p>
          <a:p>
            <a:pPr lvl="1" eaLnBrk="1" hangingPunct="1">
              <a:defRPr/>
            </a:pPr>
            <a:r>
              <a:rPr lang="en-US" altLang="en-US" sz="2800" dirty="0"/>
              <a:t>Does not always refer to heavenly beings</a:t>
            </a:r>
          </a:p>
          <a:p>
            <a:pPr lvl="1" eaLnBrk="1" hangingPunct="1">
              <a:defRPr/>
            </a:pPr>
            <a:r>
              <a:rPr lang="en-US" altLang="en-US" sz="2800" dirty="0"/>
              <a:t>John the Baptizer (Mt.11:10) (Mk.1:2)</a:t>
            </a:r>
          </a:p>
        </p:txBody>
      </p:sp>
    </p:spTree>
    <p:extLst>
      <p:ext uri="{BB962C8B-B14F-4D97-AF65-F5344CB8AC3E}">
        <p14:creationId xmlns:p14="http://schemas.microsoft.com/office/powerpoint/2010/main" val="2752787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uiExpand="1" build="p" bldLvl="2" autoUpdateAnimBg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212256D3-4495-2749-907A-52D17B7D1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He will send His angels…  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6C72F7DD-AE7A-9844-B411-E815557C3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Greek term “angels” means </a:t>
            </a:r>
            <a:r>
              <a:rPr lang="en-US" altLang="en-US" sz="3200" i="1" u="sng" dirty="0"/>
              <a:t>messengers</a:t>
            </a:r>
          </a:p>
          <a:p>
            <a:pPr lvl="1" eaLnBrk="1" hangingPunct="1">
              <a:defRPr/>
            </a:pPr>
            <a:r>
              <a:rPr lang="en-US" altLang="en-US" sz="2800" dirty="0"/>
              <a:t>Does not always refer to heavenly beings</a:t>
            </a:r>
          </a:p>
          <a:p>
            <a:pPr lvl="1" eaLnBrk="1" hangingPunct="1">
              <a:defRPr/>
            </a:pPr>
            <a:r>
              <a:rPr lang="en-US" altLang="en-US" sz="2800" dirty="0"/>
              <a:t>John the Baptizer (Mt.11:10) (Mk.1:2)</a:t>
            </a:r>
          </a:p>
          <a:p>
            <a:pPr lvl="1" eaLnBrk="1" hangingPunct="1">
              <a:defRPr/>
            </a:pPr>
            <a:r>
              <a:rPr lang="en-US" altLang="en-US" sz="2800" dirty="0"/>
              <a:t>Messengers sent by John (Lk.7:24)</a:t>
            </a:r>
          </a:p>
        </p:txBody>
      </p:sp>
    </p:spTree>
    <p:extLst>
      <p:ext uri="{BB962C8B-B14F-4D97-AF65-F5344CB8AC3E}">
        <p14:creationId xmlns:p14="http://schemas.microsoft.com/office/powerpoint/2010/main" val="2163613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uiExpand="1" build="p" bldLvl="2" autoUpdateAnimBg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212256D3-4495-2749-907A-52D17B7D1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He will send His angels…  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6C72F7DD-AE7A-9844-B411-E815557C3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Greek term “angels” means </a:t>
            </a:r>
            <a:r>
              <a:rPr lang="en-US" altLang="en-US" sz="3200" i="1" u="sng" dirty="0"/>
              <a:t>messengers</a:t>
            </a:r>
          </a:p>
          <a:p>
            <a:pPr lvl="1" eaLnBrk="1" hangingPunct="1">
              <a:defRPr/>
            </a:pPr>
            <a:r>
              <a:rPr lang="en-US" altLang="en-US" sz="2800" dirty="0"/>
              <a:t>Does not always refer to heavenly beings</a:t>
            </a:r>
          </a:p>
          <a:p>
            <a:pPr lvl="1" eaLnBrk="1" hangingPunct="1">
              <a:defRPr/>
            </a:pPr>
            <a:r>
              <a:rPr lang="en-US" altLang="en-US" sz="2800" dirty="0"/>
              <a:t>John the Baptizer (Mt.11:10) (Mk.1:2)</a:t>
            </a:r>
          </a:p>
          <a:p>
            <a:pPr lvl="1" eaLnBrk="1" hangingPunct="1">
              <a:defRPr/>
            </a:pPr>
            <a:r>
              <a:rPr lang="en-US" altLang="en-US" sz="2800" dirty="0"/>
              <a:t>Messengers sent by John (Lk.7:24)</a:t>
            </a:r>
          </a:p>
          <a:p>
            <a:pPr lvl="1" eaLnBrk="1" hangingPunct="1">
              <a:defRPr/>
            </a:pPr>
            <a:r>
              <a:rPr lang="en-US" altLang="en-US" sz="2800" dirty="0"/>
              <a:t>Messengers sent by Jesus (Lk.9:52)</a:t>
            </a:r>
          </a:p>
        </p:txBody>
      </p:sp>
    </p:spTree>
    <p:extLst>
      <p:ext uri="{BB962C8B-B14F-4D97-AF65-F5344CB8AC3E}">
        <p14:creationId xmlns:p14="http://schemas.microsoft.com/office/powerpoint/2010/main" val="725835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uiExpand="1" build="p" bldLvl="2" autoUpdateAnimBg="0"/>
    </p:bldLst>
  </p:timing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Albertus Medium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3778</TotalTime>
  <Words>4311</Words>
  <Application>Microsoft Macintosh PowerPoint</Application>
  <PresentationFormat>On-screen Show (4:3)</PresentationFormat>
  <Paragraphs>469</Paragraphs>
  <Slides>102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102</vt:i4>
      </vt:variant>
    </vt:vector>
  </HeadingPairs>
  <TitlesOfParts>
    <vt:vector size="110" baseType="lpstr">
      <vt:lpstr>Albertus Extra Bold</vt:lpstr>
      <vt:lpstr>Albertus Medium</vt:lpstr>
      <vt:lpstr>Arial</vt:lpstr>
      <vt:lpstr>Arial Narrow</vt:lpstr>
      <vt:lpstr>Papyrus</vt:lpstr>
      <vt:lpstr>Symbol</vt:lpstr>
      <vt:lpstr>Times New Roman</vt:lpstr>
      <vt:lpstr>Lock And Key</vt:lpstr>
      <vt:lpstr>Matthew 24</vt:lpstr>
      <vt:lpstr>Matthew 24</vt:lpstr>
      <vt:lpstr>Matt. 24: Four Part Study</vt:lpstr>
      <vt:lpstr>Matthew 24</vt:lpstr>
      <vt:lpstr>Review</vt:lpstr>
      <vt:lpstr>Review</vt:lpstr>
      <vt:lpstr>Review</vt:lpstr>
      <vt:lpstr>Review</vt:lpstr>
      <vt:lpstr>Review</vt:lpstr>
      <vt:lpstr>Review</vt:lpstr>
      <vt:lpstr>The Difficulty (vv.27-31)</vt:lpstr>
      <vt:lpstr>The Difficulty (vv.27-31)</vt:lpstr>
      <vt:lpstr>The Difficulty (vv.27-31)</vt:lpstr>
      <vt:lpstr>The Difficulty (vv.27-31)</vt:lpstr>
      <vt:lpstr>The Difficulty (vv.27-31)</vt:lpstr>
      <vt:lpstr>The Difficulty (vv.27-31)</vt:lpstr>
      <vt:lpstr>The Difficulty (vv.27-31)</vt:lpstr>
      <vt:lpstr>The Difficulty (vv.27-31)</vt:lpstr>
      <vt:lpstr>The Difficulty (vv.27-31)</vt:lpstr>
      <vt:lpstr>First: The Coming of v.27</vt:lpstr>
      <vt:lpstr>First: The Coming of v.27</vt:lpstr>
      <vt:lpstr>First: The Coming of v.27</vt:lpstr>
      <vt:lpstr>First: The Coming of v.27</vt:lpstr>
      <vt:lpstr>The CONTRAST of v.27</vt:lpstr>
      <vt:lpstr>The CONTRAST of v.27</vt:lpstr>
      <vt:lpstr>The CONTRAST of v.27</vt:lpstr>
      <vt:lpstr>The Context of v.27</vt:lpstr>
      <vt:lpstr>The Context of v.27</vt:lpstr>
      <vt:lpstr>The Context of v.27</vt:lpstr>
      <vt:lpstr>The Context of v.27</vt:lpstr>
      <vt:lpstr>The Context of v.27</vt:lpstr>
      <vt:lpstr>The Prophecy of v.23-26</vt:lpstr>
      <vt:lpstr>The Prophecy of v.23-26</vt:lpstr>
      <vt:lpstr>The Prophecy of v.23-26</vt:lpstr>
      <vt:lpstr>The Prophecy of v.23-26</vt:lpstr>
      <vt:lpstr>The Prophecy of v.23-26</vt:lpstr>
      <vt:lpstr>The CONTRAST of v.27</vt:lpstr>
      <vt:lpstr>The CONTRAST of v.27</vt:lpstr>
      <vt:lpstr>The CONTRAST of v.27</vt:lpstr>
      <vt:lpstr>The CONTRAST of v.27</vt:lpstr>
      <vt:lpstr>The CONTRAST of v.27</vt:lpstr>
      <vt:lpstr>The CONTRAST of v.27</vt:lpstr>
      <vt:lpstr>The CONTRAST of v.27</vt:lpstr>
      <vt:lpstr>The CONTRAST of v.27</vt:lpstr>
      <vt:lpstr>The Coming of v.27</vt:lpstr>
      <vt:lpstr>The Coming of v.27</vt:lpstr>
      <vt:lpstr>The Coming of v.27</vt:lpstr>
      <vt:lpstr>The Coming of v.27</vt:lpstr>
      <vt:lpstr>The Coming of v.27</vt:lpstr>
      <vt:lpstr>Language of vv.28-31</vt:lpstr>
      <vt:lpstr>Language of vv.28-31</vt:lpstr>
      <vt:lpstr>Language of vv.28-31</vt:lpstr>
      <vt:lpstr>Language of vv.28-31</vt:lpstr>
      <vt:lpstr>Language of vv.28-31</vt:lpstr>
      <vt:lpstr>Language of vv.28-31</vt:lpstr>
      <vt:lpstr>Language of vv.28-31</vt:lpstr>
      <vt:lpstr>Language of vv.28-31</vt:lpstr>
      <vt:lpstr>The Sign v.30 </vt:lpstr>
      <vt:lpstr>The Sign v.30 </vt:lpstr>
      <vt:lpstr>The Sign v.30 </vt:lpstr>
      <vt:lpstr>The Sign v.30 </vt:lpstr>
      <vt:lpstr>The Sign v.30 </vt:lpstr>
      <vt:lpstr>Language of vv.28-31 </vt:lpstr>
      <vt:lpstr>Language of vv.28-31 </vt:lpstr>
      <vt:lpstr>Language of vv.28-31 </vt:lpstr>
      <vt:lpstr>Language of vv.28-31 </vt:lpstr>
      <vt:lpstr>Language of vv.28-31 </vt:lpstr>
      <vt:lpstr>Language of vv.28-31 </vt:lpstr>
      <vt:lpstr>Language of vv.28-31 </vt:lpstr>
      <vt:lpstr>Language of vv.28-31 </vt:lpstr>
      <vt:lpstr>Language of vv.28-31 </vt:lpstr>
      <vt:lpstr>Language of vv.28-31 </vt:lpstr>
      <vt:lpstr>Language of vv.28-31 </vt:lpstr>
      <vt:lpstr>Language of vv.28-31 </vt:lpstr>
      <vt:lpstr>Language of vv.28-31 </vt:lpstr>
      <vt:lpstr>“Coming in the Clouds” </vt:lpstr>
      <vt:lpstr>“Coming in the Clouds” </vt:lpstr>
      <vt:lpstr>“Coming in the Clouds” </vt:lpstr>
      <vt:lpstr>“Coming in the Clouds” </vt:lpstr>
      <vt:lpstr>“Coming in the Clouds” </vt:lpstr>
      <vt:lpstr>“Coming in the Clouds” </vt:lpstr>
      <vt:lpstr>“Coming in the Clouds” </vt:lpstr>
      <vt:lpstr>“Coming in the Clouds” </vt:lpstr>
      <vt:lpstr>“Coming in the Clouds” </vt:lpstr>
      <vt:lpstr>Language of vv.28-31 </vt:lpstr>
      <vt:lpstr>Language of vv.28-31 </vt:lpstr>
      <vt:lpstr>Language of vv.28-31 </vt:lpstr>
      <vt:lpstr>Language of vv.28-31 </vt:lpstr>
      <vt:lpstr>Language of vv.28-31 </vt:lpstr>
      <vt:lpstr>Language of vv.28-31 </vt:lpstr>
      <vt:lpstr>Language of vv.28-31 </vt:lpstr>
      <vt:lpstr>Language of vv.28-31 </vt:lpstr>
      <vt:lpstr>Language of vv.28-31 </vt:lpstr>
      <vt:lpstr>Language of vv.28-31 </vt:lpstr>
      <vt:lpstr>He will send His angels…  </vt:lpstr>
      <vt:lpstr>He will send His angels…  </vt:lpstr>
      <vt:lpstr>He will send His angels…  </vt:lpstr>
      <vt:lpstr>He will send His angels…  </vt:lpstr>
      <vt:lpstr>He will send His angels…  </vt:lpstr>
      <vt:lpstr>He will send His angels…  </vt:lpstr>
      <vt:lpstr>He will send His angels…  </vt:lpstr>
      <vt:lpstr>Matthew 24</vt:lpstr>
    </vt:vector>
  </TitlesOfParts>
  <Company>Woodland Hills church of Chris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“Train up a child”</dc:title>
  <dc:creator>Hal Hammons</dc:creator>
  <cp:lastModifiedBy>Brett Hogland</cp:lastModifiedBy>
  <cp:revision>45</cp:revision>
  <cp:lastPrinted>2003-10-24T21:23:07Z</cp:lastPrinted>
  <dcterms:created xsi:type="dcterms:W3CDTF">2002-02-28T20:04:07Z</dcterms:created>
  <dcterms:modified xsi:type="dcterms:W3CDTF">2018-08-19T15:43:13Z</dcterms:modified>
</cp:coreProperties>
</file>